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6" r:id="rId8"/>
    <p:sldId id="267" r:id="rId9"/>
    <p:sldId id="262" r:id="rId10"/>
    <p:sldId id="263" r:id="rId11"/>
    <p:sldId id="264" r:id="rId12"/>
    <p:sldId id="265" r:id="rId13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Einstieg" id="{74E0C298-5397-D325-D96C-98AE193B2588}">
          <p14:sldIdLst>
            <p14:sldId id="256"/>
          </p14:sldIdLst>
        </p14:section>
        <p14:section name="Makroebene" id="{373C8328-2DBD-66BD-FE3E-E136A92E2498}">
          <p14:sldIdLst>
            <p14:sldId id="257"/>
            <p14:sldId id="258"/>
          </p14:sldIdLst>
        </p14:section>
        <p14:section name="Mesoebene" id="{1D7B6145-7DE1-AE22-65D2-B00831115D8D}">
          <p14:sldIdLst>
            <p14:sldId id="259"/>
            <p14:sldId id="260"/>
            <p14:sldId id="261"/>
            <p14:sldId id="266"/>
            <p14:sldId id="267"/>
          </p14:sldIdLst>
        </p14:section>
        <p14:section name="Mikroebene" id="{10722699-7B9D-2A7B-37A6-5F8B7987ACA9}">
          <p14:sldIdLst>
            <p14:sldId id="262"/>
            <p14:sldId id="263"/>
          </p14:sldIdLst>
        </p14:section>
        <p14:section name="Schluss" id="{F777EF02-45F1-E230-AFC5-87C57B555C49}">
          <p14:sldIdLst>
            <p14:sldId id="264"/>
            <p14:sldId id="26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666"/>
    <p:restoredTop sz="94610"/>
  </p:normalViewPr>
  <p:slideViewPr>
    <p:cSldViewPr snapToGrid="0" snapToObjects="1">
      <p:cViewPr varScale="1">
        <p:scale>
          <a:sx n="146" d="100"/>
          <a:sy n="146" d="100"/>
        </p:scale>
        <p:origin x="192" y="3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95719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hal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47472"/>
            <a:ext cx="9966960" cy="9601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28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 algn="l">
              <a:buNone/>
            </a:pPr>
            <a:endParaRPr lang="en-US" sz="2800" dirty="0"/>
          </a:p>
        </p:txBody>
      </p:sp>
      <p:sp>
        <p:nvSpPr>
          <p:cNvPr id="3" name="Text 0"/>
          <p:cNvSpPr/>
          <p:nvPr/>
        </p:nvSpPr>
        <p:spPr>
          <a:xfrm>
            <a:off x="548640" y="6382512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chemeClr val="accent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Claudia Sühling, B.A.  ·  DER OP-KONGRESS 2026  ·  Husum  ·  8. Oktober 2026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382512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lus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47472"/>
            <a:ext cx="9966960" cy="9601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 algn="l">
              <a:buNone/>
            </a:pPr>
            <a:endParaRPr lang="en-US" sz="3000" dirty="0"/>
          </a:p>
        </p:txBody>
      </p:sp>
      <p:sp>
        <p:nvSpPr>
          <p:cNvPr id="3" name="Text 0"/>
          <p:cNvSpPr/>
          <p:nvPr/>
        </p:nvSpPr>
        <p:spPr>
          <a:xfrm>
            <a:off x="548640" y="6382512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chemeClr val="accent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Claudia Sühling, B.A.  ·  DER OP-KONGRESS 2026  ·  Husum  ·  8. Oktober 2026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382512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382512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777240"/>
            <a:ext cx="10881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36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Freigestellte Praxisanleiter:innen im OP</a:t>
            </a:r>
            <a:endParaRPr lang="en-US" sz="36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645920"/>
            <a:ext cx="10881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dirty="0">
                <a:solidFill>
                  <a:schemeClr val="accent1"/>
                </a:solidFill>
              </a:rPr>
              <a:t>Struktur, Verantwortung und ihr Beitrag zur Ausbildungs- und Versorgungsqualität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2606040"/>
            <a:ext cx="108813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200"/>
              </a:spcAft>
              <a:buNone/>
            </a:pPr>
            <a:r>
              <a:rPr lang="en-US" sz="2000" b="1" dirty="0">
                <a:solidFill>
                  <a:schemeClr val="tx1"/>
                </a:solidFill>
              </a:rPr>
              <a:t>Claudia Sühling, B.A.</a:t>
            </a:r>
            <a:endParaRPr lang="en-US" sz="200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Pflegepädagogik für Gesundheitsfachberufe</a:t>
            </a:r>
            <a:endParaRPr lang="en-US" sz="2000" dirty="0"/>
          </a:p>
          <a:p>
            <a:pPr marL="0" indent="0">
              <a:spcAft>
                <a:spcPts val="2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Lehrkraft für operative Fachberufe (OTA, ATA, CTA – Schwerpunkt OTA)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730752"/>
            <a:ext cx="10881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chemeClr val="accent5"/>
                </a:solidFill>
              </a:rPr>
              <a:t>Fachgesundheits- und Krankenpflegerin für den Operationsdienst  ·  Praxisanleiterin  ·  Skills-Lab-Instructor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chemeClr val="accent5"/>
                </a:solidFill>
              </a:rPr>
              <a:t>Pflegerische Leitung einer Station/Einheit</a:t>
            </a:r>
            <a:endParaRPr lang="en-US" sz="1200" dirty="0"/>
          </a:p>
        </p:txBody>
      </p:sp>
      <p:sp>
        <p:nvSpPr>
          <p:cNvPr id="6" name="Auftragslinie"/>
          <p:cNvSpPr/>
          <p:nvPr/>
        </p:nvSpPr>
        <p:spPr>
          <a:xfrm>
            <a:off x="795528" y="4709160"/>
            <a:ext cx="10588752" cy="0"/>
          </a:xfrm>
          <a:prstGeom prst="line">
            <a:avLst/>
          </a:prstGeom>
          <a:noFill/>
          <a:ln w="31750">
            <a:solidFill>
              <a:srgbClr val="C9D1D5"/>
            </a:solidFill>
            <a:prstDash val="solid"/>
            <a:tailEnd type="triangle"/>
          </a:ln>
        </p:spPr>
        <p:txBody>
          <a:bodyPr/>
          <a:lstStyle/>
          <a:p>
            <a:endParaRPr lang="de-DE"/>
          </a:p>
        </p:txBody>
      </p:sp>
      <p:sp>
        <p:nvSpPr>
          <p:cNvPr id="7" name="Knoten Gesetz"/>
          <p:cNvSpPr/>
          <p:nvPr/>
        </p:nvSpPr>
        <p:spPr>
          <a:xfrm>
            <a:off x="640080" y="4553712"/>
            <a:ext cx="310896" cy="310896"/>
          </a:xfrm>
          <a:prstGeom prst="ellipse">
            <a:avLst/>
          </a:prstGeom>
          <a:solidFill>
            <a:schemeClr val="tx2"/>
          </a:solidFill>
          <a:ln w="25400">
            <a:solidFill>
              <a:schemeClr val="bg1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8" name="Text 6"/>
          <p:cNvSpPr txBox="1"/>
          <p:nvPr/>
        </p:nvSpPr>
        <p:spPr>
          <a:xfrm>
            <a:off x="-301752" y="4965192"/>
            <a:ext cx="2194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chemeClr val="accent5"/>
                </a:solidFill>
              </a:rPr>
              <a:t>Gesetz</a:t>
            </a:r>
            <a:endParaRPr lang="en-US" sz="1200" dirty="0"/>
          </a:p>
        </p:txBody>
      </p:sp>
      <p:sp>
        <p:nvSpPr>
          <p:cNvPr id="9" name="Knoten Einrichtung"/>
          <p:cNvSpPr/>
          <p:nvPr/>
        </p:nvSpPr>
        <p:spPr>
          <a:xfrm>
            <a:off x="3230118" y="4553712"/>
            <a:ext cx="310896" cy="310896"/>
          </a:xfrm>
          <a:prstGeom prst="ellipse">
            <a:avLst/>
          </a:prstGeom>
          <a:solidFill>
            <a:schemeClr val="accent1"/>
          </a:solidFill>
          <a:ln w="25400">
            <a:solidFill>
              <a:schemeClr val="bg1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10" name="Text 8"/>
          <p:cNvSpPr txBox="1"/>
          <p:nvPr/>
        </p:nvSpPr>
        <p:spPr>
          <a:xfrm>
            <a:off x="2288286" y="4965192"/>
            <a:ext cx="2194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chemeClr val="accent5"/>
                </a:solidFill>
              </a:rPr>
              <a:t>Einrichtung</a:t>
            </a:r>
            <a:endParaRPr lang="en-US" sz="1200" dirty="0"/>
          </a:p>
        </p:txBody>
      </p:sp>
      <p:sp>
        <p:nvSpPr>
          <p:cNvPr id="11" name="Knoten Pflege- und OP-Management"/>
          <p:cNvSpPr/>
          <p:nvPr/>
        </p:nvSpPr>
        <p:spPr>
          <a:xfrm>
            <a:off x="5820156" y="4553712"/>
            <a:ext cx="310896" cy="310896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bg1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12" name="Text 10"/>
          <p:cNvSpPr txBox="1"/>
          <p:nvPr/>
        </p:nvSpPr>
        <p:spPr>
          <a:xfrm>
            <a:off x="4878324" y="4965192"/>
            <a:ext cx="2194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chemeClr val="accent5"/>
                </a:solidFill>
              </a:rPr>
              <a:t>Pflege- und OP-Management</a:t>
            </a:r>
            <a:endParaRPr lang="en-US" sz="1200" dirty="0"/>
          </a:p>
        </p:txBody>
      </p:sp>
      <p:sp>
        <p:nvSpPr>
          <p:cNvPr id="13" name="Knoten Freigestellte Praxisanleitung"/>
          <p:cNvSpPr/>
          <p:nvPr/>
        </p:nvSpPr>
        <p:spPr>
          <a:xfrm>
            <a:off x="8410194" y="4553712"/>
            <a:ext cx="310896" cy="310896"/>
          </a:xfrm>
          <a:prstGeom prst="ellipse">
            <a:avLst/>
          </a:prstGeom>
          <a:solidFill>
            <a:schemeClr val="accent3"/>
          </a:solidFill>
          <a:ln w="25400">
            <a:solidFill>
              <a:schemeClr val="bg1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14" name="Text 12"/>
          <p:cNvSpPr txBox="1"/>
          <p:nvPr/>
        </p:nvSpPr>
        <p:spPr>
          <a:xfrm>
            <a:off x="7468362" y="4965192"/>
            <a:ext cx="2194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chemeClr val="accent5"/>
                </a:solidFill>
              </a:rPr>
              <a:t>Freigestellte Praxisanleitung</a:t>
            </a:r>
            <a:endParaRPr lang="en-US" sz="1200" dirty="0"/>
          </a:p>
        </p:txBody>
      </p:sp>
      <p:sp>
        <p:nvSpPr>
          <p:cNvPr id="15" name="Knoten Anleitung im OP"/>
          <p:cNvSpPr/>
          <p:nvPr/>
        </p:nvSpPr>
        <p:spPr>
          <a:xfrm>
            <a:off x="11000232" y="4553712"/>
            <a:ext cx="310896" cy="310896"/>
          </a:xfrm>
          <a:prstGeom prst="ellipse">
            <a:avLst/>
          </a:prstGeom>
          <a:solidFill>
            <a:schemeClr val="accent6"/>
          </a:solidFill>
          <a:ln w="25400">
            <a:solidFill>
              <a:schemeClr val="bg1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16" name="Text 14"/>
          <p:cNvSpPr txBox="1"/>
          <p:nvPr/>
        </p:nvSpPr>
        <p:spPr>
          <a:xfrm>
            <a:off x="10058400" y="4965192"/>
            <a:ext cx="2194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chemeClr val="accent5"/>
                </a:solidFill>
              </a:rPr>
              <a:t>Anleitung im OP</a:t>
            </a:r>
            <a:endParaRPr lang="en-US" sz="1200" dirty="0"/>
          </a:p>
        </p:txBody>
      </p:sp>
      <p:sp>
        <p:nvSpPr>
          <p:cNvPr id="17" name="Text 15"/>
          <p:cNvSpPr txBox="1"/>
          <p:nvPr/>
        </p:nvSpPr>
        <p:spPr>
          <a:xfrm>
            <a:off x="640080" y="5989320"/>
            <a:ext cx="10881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100" dirty="0">
                <a:solidFill>
                  <a:schemeClr val="accent1"/>
                </a:solidFill>
              </a:rPr>
              <a:t>DER OP-KONGRESS 2026  ·  Husum  ·  8. Oktober 2026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47472"/>
            <a:ext cx="99669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Das Gesetz sagt, was und wie viel – nicht wie</a:t>
            </a:r>
            <a:endParaRPr lang="en-US" sz="2800" dirty="0"/>
          </a:p>
        </p:txBody>
      </p:sp>
      <p:sp>
        <p:nvSpPr>
          <p:cNvPr id="3" name="Navigation makro"/>
          <p:cNvSpPr/>
          <p:nvPr/>
        </p:nvSpPr>
        <p:spPr>
          <a:xfrm>
            <a:off x="11189093" y="411480"/>
            <a:ext cx="170918" cy="162580"/>
          </a:xfrm>
          <a:custGeom>
            <a:avLst/>
            <a:gdLst/>
            <a:ahLst/>
            <a:cxnLst/>
            <a:rect l="l" t="t" r="r" b="b"/>
            <a:pathLst>
              <a:path w="170918" h="162580">
                <a:moveTo>
                  <a:pt x="85459" y="0"/>
                </a:moveTo>
                <a:lnTo>
                  <a:pt x="170918" y="162580"/>
                </a:lnTo>
                <a:lnTo>
                  <a:pt x="0" y="162580"/>
                </a:lnTo>
                <a:close/>
              </a:path>
            </a:pathLst>
          </a:custGeom>
          <a:solidFill>
            <a:schemeClr val="tx2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4" name="Navigation s1"/>
          <p:cNvSpPr/>
          <p:nvPr/>
        </p:nvSpPr>
        <p:spPr>
          <a:xfrm>
            <a:off x="11127234" y="596920"/>
            <a:ext cx="294636" cy="94823"/>
          </a:xfrm>
          <a:custGeom>
            <a:avLst/>
            <a:gdLst/>
            <a:ahLst/>
            <a:cxnLst/>
            <a:rect l="l" t="t" r="r" b="b"/>
            <a:pathLst>
              <a:path w="294636" h="94823">
                <a:moveTo>
                  <a:pt x="49843" y="0"/>
                </a:moveTo>
                <a:lnTo>
                  <a:pt x="244793" y="0"/>
                </a:lnTo>
                <a:lnTo>
                  <a:pt x="294636" y="94823"/>
                </a:lnTo>
                <a:lnTo>
                  <a:pt x="0" y="94823"/>
                </a:lnTo>
                <a:close/>
              </a:path>
            </a:pathLst>
          </a:custGeom>
          <a:solidFill>
            <a:schemeClr val="bg2"/>
          </a:solidFill>
          <a:ln w="9525">
            <a:solidFill>
              <a:srgbClr val="C9D1D5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5" name="Navigation s2"/>
          <p:cNvSpPr/>
          <p:nvPr/>
        </p:nvSpPr>
        <p:spPr>
          <a:xfrm>
            <a:off x="11065375" y="714604"/>
            <a:ext cx="418354" cy="94823"/>
          </a:xfrm>
          <a:custGeom>
            <a:avLst/>
            <a:gdLst/>
            <a:ahLst/>
            <a:cxnLst/>
            <a:rect l="l" t="t" r="r" b="b"/>
            <a:pathLst>
              <a:path w="418354" h="94823">
                <a:moveTo>
                  <a:pt x="49843" y="0"/>
                </a:moveTo>
                <a:lnTo>
                  <a:pt x="368511" y="0"/>
                </a:lnTo>
                <a:lnTo>
                  <a:pt x="418354" y="94823"/>
                </a:lnTo>
                <a:lnTo>
                  <a:pt x="0" y="94823"/>
                </a:lnTo>
                <a:close/>
              </a:path>
            </a:pathLst>
          </a:custGeom>
          <a:solidFill>
            <a:schemeClr val="bg2"/>
          </a:solidFill>
          <a:ln w="9525">
            <a:solidFill>
              <a:srgbClr val="C9D1D5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6" name="Navigation s3"/>
          <p:cNvSpPr/>
          <p:nvPr/>
        </p:nvSpPr>
        <p:spPr>
          <a:xfrm>
            <a:off x="11003516" y="832287"/>
            <a:ext cx="542073" cy="94823"/>
          </a:xfrm>
          <a:custGeom>
            <a:avLst/>
            <a:gdLst/>
            <a:ahLst/>
            <a:cxnLst/>
            <a:rect l="l" t="t" r="r" b="b"/>
            <a:pathLst>
              <a:path w="542073" h="94823">
                <a:moveTo>
                  <a:pt x="49843" y="0"/>
                </a:moveTo>
                <a:lnTo>
                  <a:pt x="492230" y="0"/>
                </a:lnTo>
                <a:lnTo>
                  <a:pt x="542073" y="94823"/>
                </a:lnTo>
                <a:lnTo>
                  <a:pt x="0" y="94823"/>
                </a:lnTo>
                <a:close/>
              </a:path>
            </a:pathLst>
          </a:custGeom>
          <a:solidFill>
            <a:schemeClr val="bg2"/>
          </a:solidFill>
          <a:ln w="9525">
            <a:solidFill>
              <a:srgbClr val="C9D1D5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7" name="Navigation mikro"/>
          <p:cNvSpPr/>
          <p:nvPr/>
        </p:nvSpPr>
        <p:spPr>
          <a:xfrm>
            <a:off x="10899648" y="949970"/>
            <a:ext cx="749808" cy="174742"/>
          </a:xfrm>
          <a:custGeom>
            <a:avLst/>
            <a:gdLst/>
            <a:ahLst/>
            <a:cxnLst/>
            <a:rect l="l" t="t" r="r" b="b"/>
            <a:pathLst>
              <a:path w="749808" h="174742">
                <a:moveTo>
                  <a:pt x="91851" y="0"/>
                </a:moveTo>
                <a:lnTo>
                  <a:pt x="657957" y="0"/>
                </a:lnTo>
                <a:lnTo>
                  <a:pt x="749808" y="174742"/>
                </a:lnTo>
                <a:lnTo>
                  <a:pt x="0" y="174742"/>
                </a:lnTo>
                <a:close/>
              </a:path>
            </a:pathLst>
          </a:custGeom>
          <a:solidFill>
            <a:schemeClr val="bg2"/>
          </a:solidFill>
          <a:ln w="9525">
            <a:solidFill>
              <a:srgbClr val="C9D1D5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8" name="Text 6"/>
          <p:cNvSpPr txBox="1"/>
          <p:nvPr/>
        </p:nvSpPr>
        <p:spPr>
          <a:xfrm>
            <a:off x="10625328" y="1143000"/>
            <a:ext cx="129844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kern="0" spc="100" dirty="0">
                <a:solidFill>
                  <a:schemeClr val="accent5"/>
                </a:solidFill>
              </a:rPr>
              <a:t>MAKRO</a:t>
            </a:r>
            <a:endParaRPr lang="en-US" sz="900" dirty="0"/>
          </a:p>
        </p:txBody>
      </p:sp>
      <p:sp>
        <p:nvSpPr>
          <p:cNvPr id="9" name="Pyramide Ebenen Makro"/>
          <p:cNvSpPr/>
          <p:nvPr/>
        </p:nvSpPr>
        <p:spPr>
          <a:xfrm>
            <a:off x="2016252" y="1600200"/>
            <a:ext cx="1179576" cy="1179576"/>
          </a:xfrm>
          <a:custGeom>
            <a:avLst/>
            <a:gdLst/>
            <a:ahLst/>
            <a:cxnLst/>
            <a:rect l="l" t="t" r="r" b="b"/>
            <a:pathLst>
              <a:path w="1179576" h="1179576">
                <a:moveTo>
                  <a:pt x="589788" y="0"/>
                </a:moveTo>
                <a:lnTo>
                  <a:pt x="1179576" y="1179576"/>
                </a:lnTo>
                <a:lnTo>
                  <a:pt x="0" y="1179576"/>
                </a:lnTo>
                <a:close/>
              </a:path>
            </a:pathLst>
          </a:custGeom>
          <a:solidFill>
            <a:schemeClr val="tx2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10" name="Text 8"/>
          <p:cNvSpPr txBox="1"/>
          <p:nvPr/>
        </p:nvSpPr>
        <p:spPr>
          <a:xfrm>
            <a:off x="2281657" y="2131009"/>
            <a:ext cx="648767" cy="6487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kern="0" spc="100" dirty="0">
                <a:solidFill>
                  <a:schemeClr val="accent3"/>
                </a:solidFill>
              </a:rPr>
              <a:t>MAKRO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b="1" dirty="0">
                <a:solidFill>
                  <a:schemeClr val="bg1"/>
                </a:solidFill>
              </a:rPr>
              <a:t>Gesetz</a:t>
            </a:r>
            <a:endParaRPr lang="en-US" sz="1400" dirty="0"/>
          </a:p>
        </p:txBody>
      </p:sp>
      <p:sp>
        <p:nvSpPr>
          <p:cNvPr id="11" name="Pyramide Ebenen Meso Black-Box"/>
          <p:cNvSpPr/>
          <p:nvPr/>
        </p:nvSpPr>
        <p:spPr>
          <a:xfrm>
            <a:off x="1152144" y="2834640"/>
            <a:ext cx="2907792" cy="1673352"/>
          </a:xfrm>
          <a:custGeom>
            <a:avLst/>
            <a:gdLst/>
            <a:ahLst/>
            <a:cxnLst/>
            <a:rect l="l" t="t" r="r" b="b"/>
            <a:pathLst>
              <a:path w="2907792" h="1673352">
                <a:moveTo>
                  <a:pt x="836676" y="0"/>
                </a:moveTo>
                <a:lnTo>
                  <a:pt x="2071116" y="0"/>
                </a:lnTo>
                <a:lnTo>
                  <a:pt x="2907792" y="1673352"/>
                </a:lnTo>
                <a:lnTo>
                  <a:pt x="0" y="1673352"/>
                </a:lnTo>
                <a:close/>
              </a:path>
            </a:pathLst>
          </a:custGeom>
          <a:solidFill>
            <a:schemeClr val="accent4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12" name="Text 10"/>
          <p:cNvSpPr txBox="1"/>
          <p:nvPr/>
        </p:nvSpPr>
        <p:spPr>
          <a:xfrm>
            <a:off x="1707642" y="2834640"/>
            <a:ext cx="1796796" cy="1673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kern="0" spc="100" dirty="0">
                <a:solidFill>
                  <a:schemeClr val="accent3"/>
                </a:solidFill>
              </a:rPr>
              <a:t>MESO</a:t>
            </a:r>
            <a:endParaRPr lang="en-US" sz="1400" dirty="0"/>
          </a:p>
          <a:p>
            <a:pPr marL="0" indent="0" algn="ctr">
              <a:buNone/>
            </a:pPr>
            <a:r>
              <a:rPr lang="en-US" sz="1700" b="1" dirty="0">
                <a:solidFill>
                  <a:schemeClr val="bg1"/>
                </a:solidFill>
              </a:rPr>
              <a:t>Einrichtung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dirty="0">
                <a:solidFill>
                  <a:schemeClr val="bg1"/>
                </a:solidFill>
              </a:rPr>
              <a:t>„Black-Box“</a:t>
            </a:r>
            <a:endParaRPr lang="en-US" sz="1400" dirty="0"/>
          </a:p>
        </p:txBody>
      </p:sp>
      <p:sp>
        <p:nvSpPr>
          <p:cNvPr id="13" name="Pyramide Ebenen Mikro"/>
          <p:cNvSpPr/>
          <p:nvPr/>
        </p:nvSpPr>
        <p:spPr>
          <a:xfrm>
            <a:off x="548640" y="4562856"/>
            <a:ext cx="4114800" cy="1152144"/>
          </a:xfrm>
          <a:custGeom>
            <a:avLst/>
            <a:gdLst/>
            <a:ahLst/>
            <a:cxnLst/>
            <a:rect l="l" t="t" r="r" b="b"/>
            <a:pathLst>
              <a:path w="4114800" h="1152144">
                <a:moveTo>
                  <a:pt x="576072" y="0"/>
                </a:moveTo>
                <a:lnTo>
                  <a:pt x="3538728" y="0"/>
                </a:lnTo>
                <a:lnTo>
                  <a:pt x="4114800" y="1152144"/>
                </a:lnTo>
                <a:lnTo>
                  <a:pt x="0" y="1152144"/>
                </a:lnTo>
                <a:close/>
              </a:path>
            </a:pathLst>
          </a:custGeom>
          <a:solidFill>
            <a:schemeClr val="accent6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14" name="Text 12"/>
          <p:cNvSpPr txBox="1"/>
          <p:nvPr/>
        </p:nvSpPr>
        <p:spPr>
          <a:xfrm>
            <a:off x="973836" y="4562856"/>
            <a:ext cx="3264408" cy="11521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kern="0" spc="100" dirty="0">
                <a:solidFill>
                  <a:schemeClr val="tx1"/>
                </a:solidFill>
              </a:rPr>
              <a:t>MIKRO</a:t>
            </a:r>
            <a:endParaRPr lang="en-US" sz="1400" dirty="0"/>
          </a:p>
          <a:p>
            <a:pPr marL="0" indent="0" algn="ctr">
              <a:buNone/>
            </a:pPr>
            <a:r>
              <a:rPr lang="en-US" sz="1700" b="1" dirty="0">
                <a:solidFill>
                  <a:schemeClr val="tx1"/>
                </a:solidFill>
              </a:rPr>
              <a:t>Anleitung im OP</a:t>
            </a:r>
            <a:endParaRPr lang="en-US" sz="1400" dirty="0"/>
          </a:p>
        </p:txBody>
      </p:sp>
      <p:sp>
        <p:nvSpPr>
          <p:cNvPr id="15" name="Norm 1"/>
          <p:cNvSpPr/>
          <p:nvPr/>
        </p:nvSpPr>
        <p:spPr>
          <a:xfrm>
            <a:off x="4983480" y="1600200"/>
            <a:ext cx="3886200" cy="1005840"/>
          </a:xfrm>
          <a:prstGeom prst="roundRect">
            <a:avLst>
              <a:gd name="adj" fmla="val 5455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16" name="Text 14"/>
          <p:cNvSpPr txBox="1"/>
          <p:nvPr/>
        </p:nvSpPr>
        <p:spPr>
          <a:xfrm>
            <a:off x="5166360" y="1600200"/>
            <a:ext cx="35661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§ 16 ATA-OTA-G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Die Einrichtung stellt die Praxisanleitung sicher: mindestens 15 % jedes Einsatzes, bis 31.12.2028 mindestens 10 %</a:t>
            </a:r>
            <a:endParaRPr lang="en-US" sz="1300" dirty="0"/>
          </a:p>
        </p:txBody>
      </p:sp>
      <p:sp>
        <p:nvSpPr>
          <p:cNvPr id="17" name="Norm 2"/>
          <p:cNvSpPr/>
          <p:nvPr/>
        </p:nvSpPr>
        <p:spPr>
          <a:xfrm>
            <a:off x="4983480" y="2743200"/>
            <a:ext cx="3886200" cy="1005840"/>
          </a:xfrm>
          <a:prstGeom prst="roundRect">
            <a:avLst>
              <a:gd name="adj" fmla="val 5455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18" name="Text 16"/>
          <p:cNvSpPr txBox="1"/>
          <p:nvPr/>
        </p:nvSpPr>
        <p:spPr>
          <a:xfrm>
            <a:off x="5166360" y="2743200"/>
            <a:ext cx="35661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§ 18 Abs. 2 ATA-OTA-G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Die verantwortliche Einrichtung erstellt einen Ausbildungsplan für die praktische Ausbildung</a:t>
            </a:r>
            <a:endParaRPr lang="en-US" sz="1300" dirty="0"/>
          </a:p>
        </p:txBody>
      </p:sp>
      <p:sp>
        <p:nvSpPr>
          <p:cNvPr id="19" name="Norm 3"/>
          <p:cNvSpPr/>
          <p:nvPr/>
        </p:nvSpPr>
        <p:spPr>
          <a:xfrm>
            <a:off x="4983480" y="3886200"/>
            <a:ext cx="3886200" cy="1005840"/>
          </a:xfrm>
          <a:prstGeom prst="roundRect">
            <a:avLst>
              <a:gd name="adj" fmla="val 5455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20" name="Text 18"/>
          <p:cNvSpPr txBox="1"/>
          <p:nvPr/>
        </p:nvSpPr>
        <p:spPr>
          <a:xfrm>
            <a:off x="5166360" y="3886200"/>
            <a:ext cx="35661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§ 20 ATA-OTA-G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Ausbildung planmäßig, zeitlich und sachlich gegliedert durchführen; Mindestumfang sicherstellen</a:t>
            </a:r>
            <a:endParaRPr lang="en-US" sz="1300" dirty="0"/>
          </a:p>
        </p:txBody>
      </p:sp>
      <p:sp>
        <p:nvSpPr>
          <p:cNvPr id="21" name="Text 19"/>
          <p:cNvSpPr txBox="1"/>
          <p:nvPr/>
        </p:nvSpPr>
        <p:spPr>
          <a:xfrm>
            <a:off x="4983480" y="5120640"/>
            <a:ext cx="3886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300" i="1" dirty="0">
                <a:solidFill>
                  <a:schemeClr val="accent5"/>
                </a:solidFill>
              </a:rPr>
              <a:t>Am Beispiel der OTA-Ausbildung – die Logik ist auf die ATA-Ausbildung übertragbar.</a:t>
            </a:r>
            <a:endParaRPr lang="en-US" sz="1300" dirty="0"/>
          </a:p>
        </p:txBody>
      </p:sp>
      <p:sp>
        <p:nvSpPr>
          <p:cNvPr id="22" name="Kennzahlen"/>
          <p:cNvSpPr/>
          <p:nvPr/>
        </p:nvSpPr>
        <p:spPr>
          <a:xfrm>
            <a:off x="9098280" y="1600200"/>
            <a:ext cx="2542032" cy="4114800"/>
          </a:xfrm>
          <a:prstGeom prst="roundRect">
            <a:avLst>
              <a:gd name="adj" fmla="val 2878"/>
            </a:avLst>
          </a:prstGeom>
          <a:solidFill>
            <a:schemeClr val="tx2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23" name="Text 21"/>
          <p:cNvSpPr txBox="1"/>
          <p:nvPr/>
        </p:nvSpPr>
        <p:spPr>
          <a:xfrm>
            <a:off x="9281160" y="1783080"/>
            <a:ext cx="22402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200" b="1" dirty="0">
                <a:solidFill>
                  <a:schemeClr val="bg1"/>
                </a:solidFill>
              </a:rPr>
              <a:t>2.500 h</a:t>
            </a:r>
            <a:endParaRPr lang="en-US" sz="3200" dirty="0"/>
          </a:p>
          <a:p>
            <a:pPr marL="0" indent="0">
              <a:buNone/>
            </a:pPr>
            <a:r>
              <a:rPr lang="en-US" sz="1300" dirty="0">
                <a:solidFill>
                  <a:schemeClr val="accent3"/>
                </a:solidFill>
              </a:rPr>
              <a:t>praktische Ausbildung</a:t>
            </a:r>
            <a:endParaRPr lang="en-US" sz="3200" dirty="0"/>
          </a:p>
          <a:p>
            <a:pPr marL="0" indent="0">
              <a:buNone/>
            </a:pPr>
            <a:r>
              <a:rPr lang="en-US" sz="1100" dirty="0">
                <a:solidFill>
                  <a:schemeClr val="accent3"/>
                </a:solidFill>
              </a:rPr>
              <a:t>§ 13 Abs. 2 ATA-OTA-G</a:t>
            </a:r>
            <a:endParaRPr lang="en-US" sz="3200" dirty="0"/>
          </a:p>
        </p:txBody>
      </p:sp>
      <p:sp>
        <p:nvSpPr>
          <p:cNvPr id="24" name="Shape 22"/>
          <p:cNvSpPr/>
          <p:nvPr/>
        </p:nvSpPr>
        <p:spPr>
          <a:xfrm>
            <a:off x="9281160" y="3063240"/>
            <a:ext cx="2176272" cy="0"/>
          </a:xfrm>
          <a:prstGeom prst="line">
            <a:avLst/>
          </a:prstGeom>
          <a:noFill/>
          <a:ln w="12700">
            <a:solidFill>
              <a:schemeClr val="accent2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25" name="Text 23"/>
          <p:cNvSpPr txBox="1"/>
          <p:nvPr/>
        </p:nvSpPr>
        <p:spPr>
          <a:xfrm>
            <a:off x="9281160" y="3182112"/>
            <a:ext cx="2240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chemeClr val="bg1"/>
                </a:solidFill>
              </a:rPr>
              <a:t>ergeben je Auszubildende:r</a:t>
            </a:r>
            <a:endParaRPr lang="en-US" sz="1300" dirty="0"/>
          </a:p>
        </p:txBody>
      </p:sp>
      <p:sp>
        <p:nvSpPr>
          <p:cNvPr id="26" name="Text 24"/>
          <p:cNvSpPr txBox="1"/>
          <p:nvPr/>
        </p:nvSpPr>
        <p:spPr>
          <a:xfrm>
            <a:off x="9281160" y="3566160"/>
            <a:ext cx="2240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200" b="1" dirty="0">
                <a:solidFill>
                  <a:schemeClr val="bg1"/>
                </a:solidFill>
              </a:rPr>
              <a:t>250 h</a:t>
            </a:r>
            <a:endParaRPr lang="en-US" sz="3200" dirty="0"/>
          </a:p>
          <a:p>
            <a:pPr marL="0" indent="0">
              <a:buNone/>
            </a:pPr>
            <a:r>
              <a:rPr lang="en-US" sz="1300" dirty="0">
                <a:solidFill>
                  <a:schemeClr val="accent3"/>
                </a:solidFill>
              </a:rPr>
              <a:t>bei 10 % · bis 2028</a:t>
            </a:r>
            <a:endParaRPr lang="en-US" sz="3200" dirty="0"/>
          </a:p>
        </p:txBody>
      </p:sp>
      <p:sp>
        <p:nvSpPr>
          <p:cNvPr id="27" name="Text 25"/>
          <p:cNvSpPr txBox="1"/>
          <p:nvPr/>
        </p:nvSpPr>
        <p:spPr>
          <a:xfrm>
            <a:off x="9281160" y="4617720"/>
            <a:ext cx="2240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200" b="1" dirty="0">
                <a:solidFill>
                  <a:schemeClr val="accent6"/>
                </a:solidFill>
              </a:rPr>
              <a:t>375 h</a:t>
            </a:r>
            <a:endParaRPr lang="en-US" sz="3200" dirty="0"/>
          </a:p>
          <a:p>
            <a:pPr marL="0" indent="0">
              <a:buNone/>
            </a:pPr>
            <a:r>
              <a:rPr lang="en-US" sz="1300" dirty="0">
                <a:solidFill>
                  <a:schemeClr val="accent3"/>
                </a:solidFill>
              </a:rPr>
              <a:t>bei 15 % · ab 2029</a:t>
            </a:r>
            <a:endParaRPr lang="en-US" sz="3200" dirty="0"/>
          </a:p>
        </p:txBody>
      </p:sp>
      <p:sp>
        <p:nvSpPr>
          <p:cNvPr id="28" name="Text 26"/>
          <p:cNvSpPr txBox="1"/>
          <p:nvPr/>
        </p:nvSpPr>
        <p:spPr>
          <a:xfrm>
            <a:off x="548640" y="5943600"/>
            <a:ext cx="11064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100" i="1" dirty="0">
                <a:solidFill>
                  <a:schemeClr val="accent5"/>
                </a:solidFill>
              </a:rPr>
              <a:t>§§ 13, 16, 18, 20 ATA-OTA-G</a:t>
            </a:r>
            <a:endParaRPr lang="en-US" sz="1100" dirty="0"/>
          </a:p>
        </p:txBody>
      </p:sp>
      <p:sp>
        <p:nvSpPr>
          <p:cNvPr id="29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382512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47472"/>
            <a:ext cx="99669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Auftrag wird weitergegeben – und dabei oft unsichtbar</a:t>
            </a:r>
            <a:endParaRPr lang="en-US" sz="2800" dirty="0"/>
          </a:p>
        </p:txBody>
      </p:sp>
      <p:sp>
        <p:nvSpPr>
          <p:cNvPr id="3" name="Pyramide Auftragskette Makro"/>
          <p:cNvSpPr/>
          <p:nvPr/>
        </p:nvSpPr>
        <p:spPr>
          <a:xfrm>
            <a:off x="2269777" y="1554480"/>
            <a:ext cx="1129726" cy="1050646"/>
          </a:xfrm>
          <a:custGeom>
            <a:avLst/>
            <a:gdLst/>
            <a:ahLst/>
            <a:cxnLst/>
            <a:rect l="l" t="t" r="r" b="b"/>
            <a:pathLst>
              <a:path w="1129726" h="1050646">
                <a:moveTo>
                  <a:pt x="564863" y="0"/>
                </a:moveTo>
                <a:lnTo>
                  <a:pt x="1129726" y="1050646"/>
                </a:lnTo>
                <a:lnTo>
                  <a:pt x="0" y="1050646"/>
                </a:lnTo>
                <a:close/>
              </a:path>
            </a:pathLst>
          </a:custGeom>
          <a:solidFill>
            <a:schemeClr val="tx2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4" name="Text 2"/>
          <p:cNvSpPr txBox="1"/>
          <p:nvPr/>
        </p:nvSpPr>
        <p:spPr>
          <a:xfrm>
            <a:off x="2523965" y="2027271"/>
            <a:ext cx="621350" cy="5778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chemeClr val="bg1"/>
                </a:solidFill>
              </a:rPr>
              <a:t>MAKRO</a:t>
            </a:r>
            <a:endParaRPr lang="en-US" sz="1200" dirty="0"/>
          </a:p>
        </p:txBody>
      </p:sp>
      <p:sp>
        <p:nvSpPr>
          <p:cNvPr id="5" name="Pyramide Auftragskette Slice 1"/>
          <p:cNvSpPr/>
          <p:nvPr/>
        </p:nvSpPr>
        <p:spPr>
          <a:xfrm>
            <a:off x="1892587" y="2659990"/>
            <a:ext cx="1884106" cy="646709"/>
          </a:xfrm>
          <a:custGeom>
            <a:avLst/>
            <a:gdLst/>
            <a:ahLst/>
            <a:cxnLst/>
            <a:rect l="l" t="t" r="r" b="b"/>
            <a:pathLst>
              <a:path w="1884106" h="646709">
                <a:moveTo>
                  <a:pt x="347693" y="0"/>
                </a:moveTo>
                <a:lnTo>
                  <a:pt x="1536413" y="0"/>
                </a:lnTo>
                <a:lnTo>
                  <a:pt x="1884106" y="646709"/>
                </a:lnTo>
                <a:lnTo>
                  <a:pt x="0" y="646709"/>
                </a:lnTo>
                <a:close/>
              </a:path>
            </a:pathLst>
          </a:custGeom>
          <a:solidFill>
            <a:schemeClr val="accent4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6" name="Text 4"/>
          <p:cNvSpPr txBox="1"/>
          <p:nvPr/>
        </p:nvSpPr>
        <p:spPr>
          <a:xfrm>
            <a:off x="2203593" y="2659990"/>
            <a:ext cx="1262093" cy="64670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bg1"/>
                </a:solidFill>
              </a:rPr>
              <a:t>1</a:t>
            </a:r>
            <a:endParaRPr lang="en-US" sz="1600" dirty="0"/>
          </a:p>
        </p:txBody>
      </p:sp>
      <p:sp>
        <p:nvSpPr>
          <p:cNvPr id="7" name="Pyramide Auftragskette Slice 2"/>
          <p:cNvSpPr/>
          <p:nvPr/>
        </p:nvSpPr>
        <p:spPr>
          <a:xfrm>
            <a:off x="1515397" y="3361563"/>
            <a:ext cx="2638486" cy="646709"/>
          </a:xfrm>
          <a:custGeom>
            <a:avLst/>
            <a:gdLst/>
            <a:ahLst/>
            <a:cxnLst/>
            <a:rect l="l" t="t" r="r" b="b"/>
            <a:pathLst>
              <a:path w="2638486" h="646709">
                <a:moveTo>
                  <a:pt x="347693" y="0"/>
                </a:moveTo>
                <a:lnTo>
                  <a:pt x="2290793" y="0"/>
                </a:lnTo>
                <a:lnTo>
                  <a:pt x="2638486" y="646709"/>
                </a:lnTo>
                <a:lnTo>
                  <a:pt x="0" y="646709"/>
                </a:lnTo>
                <a:close/>
              </a:path>
            </a:pathLst>
          </a:custGeom>
          <a:solidFill>
            <a:srgbClr val="2A2E33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8" name="Text 6"/>
          <p:cNvSpPr txBox="1"/>
          <p:nvPr/>
        </p:nvSpPr>
        <p:spPr>
          <a:xfrm>
            <a:off x="1826403" y="3361563"/>
            <a:ext cx="2016473" cy="64670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bg1"/>
                </a:solidFill>
              </a:rPr>
              <a:t>2</a:t>
            </a:r>
            <a:endParaRPr lang="en-US" sz="1600" dirty="0"/>
          </a:p>
        </p:txBody>
      </p:sp>
      <p:sp>
        <p:nvSpPr>
          <p:cNvPr id="9" name="Pyramide Auftragskette Slice 3"/>
          <p:cNvSpPr/>
          <p:nvPr/>
        </p:nvSpPr>
        <p:spPr>
          <a:xfrm>
            <a:off x="1138207" y="4063136"/>
            <a:ext cx="3392866" cy="646709"/>
          </a:xfrm>
          <a:custGeom>
            <a:avLst/>
            <a:gdLst/>
            <a:ahLst/>
            <a:cxnLst/>
            <a:rect l="l" t="t" r="r" b="b"/>
            <a:pathLst>
              <a:path w="3392866" h="646709">
                <a:moveTo>
                  <a:pt x="347693" y="0"/>
                </a:moveTo>
                <a:lnTo>
                  <a:pt x="3045173" y="0"/>
                </a:lnTo>
                <a:lnTo>
                  <a:pt x="3392866" y="646709"/>
                </a:lnTo>
                <a:lnTo>
                  <a:pt x="0" y="646709"/>
                </a:lnTo>
                <a:close/>
              </a:path>
            </a:pathLst>
          </a:custGeom>
          <a:solidFill>
            <a:srgbClr val="383D43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10" name="Text 8"/>
          <p:cNvSpPr txBox="1"/>
          <p:nvPr/>
        </p:nvSpPr>
        <p:spPr>
          <a:xfrm>
            <a:off x="1449213" y="4063136"/>
            <a:ext cx="2770853" cy="64670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bg1"/>
                </a:solidFill>
              </a:rPr>
              <a:t>3</a:t>
            </a:r>
            <a:endParaRPr lang="en-US" sz="1600" dirty="0"/>
          </a:p>
        </p:txBody>
      </p:sp>
      <p:sp>
        <p:nvSpPr>
          <p:cNvPr id="11" name="Pyramide Auftragskette Mikro"/>
          <p:cNvSpPr/>
          <p:nvPr/>
        </p:nvSpPr>
        <p:spPr>
          <a:xfrm>
            <a:off x="548640" y="4764710"/>
            <a:ext cx="4572000" cy="1041730"/>
          </a:xfrm>
          <a:custGeom>
            <a:avLst/>
            <a:gdLst/>
            <a:ahLst/>
            <a:cxnLst/>
            <a:rect l="l" t="t" r="r" b="b"/>
            <a:pathLst>
              <a:path w="4572000" h="1041730">
                <a:moveTo>
                  <a:pt x="560070" y="0"/>
                </a:moveTo>
                <a:lnTo>
                  <a:pt x="4011930" y="0"/>
                </a:lnTo>
                <a:lnTo>
                  <a:pt x="4572000" y="1041730"/>
                </a:lnTo>
                <a:lnTo>
                  <a:pt x="0" y="1041730"/>
                </a:lnTo>
                <a:close/>
              </a:path>
            </a:pathLst>
          </a:custGeom>
          <a:solidFill>
            <a:schemeClr val="accent6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12" name="Text 10"/>
          <p:cNvSpPr txBox="1"/>
          <p:nvPr/>
        </p:nvSpPr>
        <p:spPr>
          <a:xfrm>
            <a:off x="965835" y="4764710"/>
            <a:ext cx="3737610" cy="10417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chemeClr val="tx1"/>
                </a:solidFill>
              </a:rPr>
              <a:t>MIKRO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3204972" y="2107235"/>
            <a:ext cx="2583180" cy="0"/>
          </a:xfrm>
          <a:prstGeom prst="line">
            <a:avLst/>
          </a:prstGeom>
          <a:noFill/>
          <a:ln w="12700">
            <a:solidFill>
              <a:srgbClr val="C9D1D5"/>
            </a:solidFill>
            <a:prstDash val="dash"/>
          </a:ln>
        </p:spPr>
        <p:txBody>
          <a:bodyPr/>
          <a:lstStyle/>
          <a:p>
            <a:endParaRPr lang="de-DE"/>
          </a:p>
        </p:txBody>
      </p:sp>
      <p:sp>
        <p:nvSpPr>
          <p:cNvPr id="14" name="Text 12"/>
          <p:cNvSpPr txBox="1"/>
          <p:nvPr/>
        </p:nvSpPr>
        <p:spPr>
          <a:xfrm>
            <a:off x="5852160" y="1778051"/>
            <a:ext cx="30175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chemeClr val="tx1"/>
                </a:solidFill>
              </a:rPr>
              <a:t>Gesetzgeber · Land</a:t>
            </a:r>
            <a:endParaRPr lang="en-US" sz="1500" dirty="0"/>
          </a:p>
          <a:p>
            <a:pPr marL="0" indent="0">
              <a:buNone/>
            </a:pPr>
            <a:r>
              <a:rPr lang="en-US" sz="1300" i="1" dirty="0">
                <a:solidFill>
                  <a:schemeClr val="tx2"/>
                </a:solidFill>
              </a:rPr>
              <a:t>setzt Mindestanforderungen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3690747" y="3010776"/>
            <a:ext cx="2097405" cy="0"/>
          </a:xfrm>
          <a:prstGeom prst="line">
            <a:avLst/>
          </a:prstGeom>
          <a:noFill/>
          <a:ln w="12700">
            <a:solidFill>
              <a:srgbClr val="C9D1D5"/>
            </a:solidFill>
            <a:prstDash val="dash"/>
          </a:ln>
        </p:spPr>
        <p:txBody>
          <a:bodyPr/>
          <a:lstStyle/>
          <a:p>
            <a:endParaRPr lang="de-DE"/>
          </a:p>
        </p:txBody>
      </p:sp>
      <p:sp>
        <p:nvSpPr>
          <p:cNvPr id="16" name="Text 14"/>
          <p:cNvSpPr txBox="1"/>
          <p:nvPr/>
        </p:nvSpPr>
        <p:spPr>
          <a:xfrm>
            <a:off x="5852160" y="2681592"/>
            <a:ext cx="30175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chemeClr val="tx1"/>
                </a:solidFill>
              </a:rPr>
              <a:t>Einrichtungsleitung</a:t>
            </a:r>
            <a:endParaRPr lang="en-US" sz="1500" dirty="0"/>
          </a:p>
          <a:p>
            <a:pPr marL="0" indent="0">
              <a:buNone/>
            </a:pPr>
            <a:r>
              <a:rPr lang="en-US" sz="1300" i="1" dirty="0">
                <a:solidFill>
                  <a:schemeClr val="accent1"/>
                </a:solidFill>
              </a:rPr>
              <a:t>trägt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4067937" y="3712350"/>
            <a:ext cx="1720215" cy="0"/>
          </a:xfrm>
          <a:prstGeom prst="line">
            <a:avLst/>
          </a:prstGeom>
          <a:noFill/>
          <a:ln w="12700">
            <a:solidFill>
              <a:srgbClr val="C9D1D5"/>
            </a:solidFill>
            <a:prstDash val="dash"/>
          </a:ln>
        </p:spPr>
        <p:txBody>
          <a:bodyPr/>
          <a:lstStyle/>
          <a:p>
            <a:endParaRPr lang="de-DE"/>
          </a:p>
        </p:txBody>
      </p:sp>
      <p:sp>
        <p:nvSpPr>
          <p:cNvPr id="18" name="Text 16"/>
          <p:cNvSpPr txBox="1"/>
          <p:nvPr/>
        </p:nvSpPr>
        <p:spPr>
          <a:xfrm>
            <a:off x="5852160" y="3383166"/>
            <a:ext cx="30175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chemeClr val="tx1"/>
                </a:solidFill>
              </a:rPr>
              <a:t>Pflege- und OP-Management</a:t>
            </a:r>
            <a:endParaRPr lang="en-US" sz="1500" dirty="0"/>
          </a:p>
          <a:p>
            <a:pPr marL="0" indent="0">
              <a:buNone/>
            </a:pPr>
            <a:r>
              <a:rPr lang="en-US" sz="1300" i="1" dirty="0">
                <a:solidFill>
                  <a:schemeClr val="accent1"/>
                </a:solidFill>
              </a:rPr>
              <a:t>organisiert</a:t>
            </a:r>
            <a:endParaRPr lang="en-US" sz="1500" dirty="0"/>
          </a:p>
        </p:txBody>
      </p:sp>
      <p:sp>
        <p:nvSpPr>
          <p:cNvPr id="19" name="Shape 17"/>
          <p:cNvSpPr/>
          <p:nvPr/>
        </p:nvSpPr>
        <p:spPr>
          <a:xfrm>
            <a:off x="4445127" y="4413923"/>
            <a:ext cx="1343025" cy="0"/>
          </a:xfrm>
          <a:prstGeom prst="line">
            <a:avLst/>
          </a:prstGeom>
          <a:noFill/>
          <a:ln w="12700">
            <a:solidFill>
              <a:srgbClr val="C9D1D5"/>
            </a:solidFill>
            <a:prstDash val="dash"/>
          </a:ln>
        </p:spPr>
        <p:txBody>
          <a:bodyPr/>
          <a:lstStyle/>
          <a:p>
            <a:endParaRPr lang="de-DE"/>
          </a:p>
        </p:txBody>
      </p:sp>
      <p:sp>
        <p:nvSpPr>
          <p:cNvPr id="20" name="Text 18"/>
          <p:cNvSpPr txBox="1"/>
          <p:nvPr/>
        </p:nvSpPr>
        <p:spPr>
          <a:xfrm>
            <a:off x="5852160" y="4084739"/>
            <a:ext cx="30175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chemeClr val="tx1"/>
                </a:solidFill>
              </a:rPr>
              <a:t>Freigestellte Praxisanleitung</a:t>
            </a:r>
            <a:endParaRPr lang="en-US" sz="1500" dirty="0"/>
          </a:p>
          <a:p>
            <a:pPr marL="0" indent="0">
              <a:buNone/>
            </a:pPr>
            <a:r>
              <a:rPr lang="en-US" sz="1300" i="1" dirty="0">
                <a:solidFill>
                  <a:schemeClr val="accent1"/>
                </a:solidFill>
              </a:rPr>
              <a:t>baut die Struktur auf</a:t>
            </a:r>
            <a:endParaRPr lang="en-US" sz="1500" dirty="0"/>
          </a:p>
        </p:txBody>
      </p:sp>
      <p:sp>
        <p:nvSpPr>
          <p:cNvPr id="21" name="Shape 19"/>
          <p:cNvSpPr/>
          <p:nvPr/>
        </p:nvSpPr>
        <p:spPr>
          <a:xfrm>
            <a:off x="4913757" y="5285575"/>
            <a:ext cx="874395" cy="0"/>
          </a:xfrm>
          <a:prstGeom prst="line">
            <a:avLst/>
          </a:prstGeom>
          <a:noFill/>
          <a:ln w="12700">
            <a:solidFill>
              <a:srgbClr val="C9D1D5"/>
            </a:solidFill>
            <a:prstDash val="dash"/>
          </a:ln>
        </p:spPr>
        <p:txBody>
          <a:bodyPr/>
          <a:lstStyle/>
          <a:p>
            <a:endParaRPr lang="de-DE"/>
          </a:p>
        </p:txBody>
      </p:sp>
      <p:sp>
        <p:nvSpPr>
          <p:cNvPr id="22" name="Text 20"/>
          <p:cNvSpPr txBox="1"/>
          <p:nvPr/>
        </p:nvSpPr>
        <p:spPr>
          <a:xfrm>
            <a:off x="5852160" y="4956391"/>
            <a:ext cx="30175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chemeClr val="tx1"/>
                </a:solidFill>
              </a:rPr>
              <a:t>Praxisanleitende im Saal</a:t>
            </a:r>
            <a:endParaRPr lang="en-US" sz="1500" dirty="0"/>
          </a:p>
          <a:p>
            <a:pPr marL="0" indent="0">
              <a:buNone/>
            </a:pPr>
            <a:r>
              <a:rPr lang="en-US" sz="1300" i="1" dirty="0">
                <a:solidFill>
                  <a:srgbClr val="9A7535"/>
                </a:solidFill>
              </a:rPr>
              <a:t>setzen die Planung um</a:t>
            </a:r>
            <a:endParaRPr lang="en-US" sz="1500" dirty="0"/>
          </a:p>
        </p:txBody>
      </p:sp>
      <p:sp>
        <p:nvSpPr>
          <p:cNvPr id="23" name="Definition"/>
          <p:cNvSpPr/>
          <p:nvPr/>
        </p:nvSpPr>
        <p:spPr>
          <a:xfrm>
            <a:off x="9098280" y="1554480"/>
            <a:ext cx="2542032" cy="4251960"/>
          </a:xfrm>
          <a:prstGeom prst="roundRect">
            <a:avLst>
              <a:gd name="adj" fmla="val 2878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24" name="Shape 22"/>
          <p:cNvSpPr/>
          <p:nvPr/>
        </p:nvSpPr>
        <p:spPr>
          <a:xfrm>
            <a:off x="9281160" y="173736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de-DE"/>
          </a:p>
        </p:txBody>
      </p:sp>
      <p:pic>
        <p:nvPicPr>
          <p:cNvPr id="2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00032" y="1856232"/>
            <a:ext cx="219456" cy="219456"/>
          </a:xfrm>
          <a:prstGeom prst="rect">
            <a:avLst/>
          </a:prstGeom>
        </p:spPr>
      </p:pic>
      <p:sp>
        <p:nvSpPr>
          <p:cNvPr id="26" name="Text 23"/>
          <p:cNvSpPr txBox="1"/>
          <p:nvPr/>
        </p:nvSpPr>
        <p:spPr>
          <a:xfrm>
            <a:off x="9281160" y="2331720"/>
            <a:ext cx="2212848" cy="3337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chemeClr val="tx1"/>
                </a:solidFill>
              </a:rPr>
              <a:t>Freigestellte Praxisanleiter:innen</a:t>
            </a:r>
            <a:endParaRPr lang="en-US" sz="1500" dirty="0"/>
          </a:p>
          <a:p>
            <a:pPr marL="0" indent="0">
              <a:buNone/>
            </a:pPr>
            <a:r>
              <a:rPr lang="en-US" sz="600" dirty="0">
                <a:solidFill>
                  <a:srgbClr val="000000"/>
                </a:solidFill>
              </a:rPr>
              <a:t> </a:t>
            </a:r>
            <a:endParaRPr lang="en-US" sz="1500" dirty="0"/>
          </a:p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sind vollständig oder anteilig für die Praxisanleitung freigestellt.</a:t>
            </a:r>
            <a:endParaRPr lang="en-US" sz="1500" dirty="0"/>
          </a:p>
          <a:p>
            <a:pPr marL="0" indent="0">
              <a:buNone/>
            </a:pPr>
            <a:r>
              <a:rPr lang="en-US" sz="600" dirty="0">
                <a:solidFill>
                  <a:srgbClr val="000000"/>
                </a:solidFill>
              </a:rPr>
              <a:t> </a:t>
            </a:r>
            <a:endParaRPr lang="en-US" sz="1500" dirty="0"/>
          </a:p>
          <a:p>
            <a:pPr marL="0" indent="0">
              <a:buNone/>
            </a:pPr>
            <a:r>
              <a:rPr lang="en-US" sz="1100" dirty="0">
                <a:solidFill>
                  <a:schemeClr val="accent5"/>
                </a:solidFill>
              </a:rPr>
              <a:t>Auch: hauptamtliche Praxisanleitung, Praxiskoordination.</a:t>
            </a:r>
            <a:endParaRPr lang="en-US" sz="1500" dirty="0"/>
          </a:p>
          <a:p>
            <a:pPr marL="0" indent="0">
              <a:buNone/>
            </a:pPr>
            <a:r>
              <a:rPr lang="en-US" sz="600" dirty="0">
                <a:solidFill>
                  <a:srgbClr val="000000"/>
                </a:solidFill>
              </a:rPr>
              <a:t> </a:t>
            </a:r>
            <a:endParaRPr lang="en-US" sz="1500" dirty="0"/>
          </a:p>
          <a:p>
            <a:pPr marL="0" indent="0">
              <a:buNone/>
            </a:pPr>
            <a:r>
              <a:rPr lang="en-US" sz="1300" i="1" dirty="0">
                <a:solidFill>
                  <a:schemeClr val="accent1"/>
                </a:solidFill>
              </a:rPr>
              <a:t>Das Konzept gewinnt in OP-Bereichen zunehmend an Bedeutung.</a:t>
            </a:r>
            <a:endParaRPr lang="en-US" sz="1500" dirty="0"/>
          </a:p>
        </p:txBody>
      </p:sp>
      <p:sp>
        <p:nvSpPr>
          <p:cNvPr id="27" name="Text 24"/>
          <p:cNvSpPr txBox="1"/>
          <p:nvPr/>
        </p:nvSpPr>
        <p:spPr>
          <a:xfrm>
            <a:off x="548640" y="5943600"/>
            <a:ext cx="11064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100" i="1" dirty="0">
                <a:solidFill>
                  <a:schemeClr val="accent5"/>
                </a:solidFill>
              </a:rPr>
              <a:t>Fellenberg &amp; Rebel, 2025, Kap. 1.3.5 und 1.7.2</a:t>
            </a:r>
            <a:endParaRPr lang="en-US" sz="1100" dirty="0"/>
          </a:p>
        </p:txBody>
      </p:sp>
      <p:sp>
        <p:nvSpPr>
          <p:cNvPr id="28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382512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47472"/>
            <a:ext cx="99669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Einrichtung trägt die Verantwortung</a:t>
            </a:r>
            <a:endParaRPr lang="en-US" sz="2800" dirty="0"/>
          </a:p>
        </p:txBody>
      </p:sp>
      <p:sp>
        <p:nvSpPr>
          <p:cNvPr id="3" name="Navigation makro"/>
          <p:cNvSpPr/>
          <p:nvPr/>
        </p:nvSpPr>
        <p:spPr>
          <a:xfrm>
            <a:off x="11189093" y="411480"/>
            <a:ext cx="170918" cy="162580"/>
          </a:xfrm>
          <a:custGeom>
            <a:avLst/>
            <a:gdLst/>
            <a:ahLst/>
            <a:cxnLst/>
            <a:rect l="l" t="t" r="r" b="b"/>
            <a:pathLst>
              <a:path w="170918" h="162580">
                <a:moveTo>
                  <a:pt x="85459" y="0"/>
                </a:moveTo>
                <a:lnTo>
                  <a:pt x="170918" y="162580"/>
                </a:lnTo>
                <a:lnTo>
                  <a:pt x="0" y="162580"/>
                </a:lnTo>
                <a:close/>
              </a:path>
            </a:pathLst>
          </a:custGeom>
          <a:solidFill>
            <a:schemeClr val="bg2"/>
          </a:solidFill>
          <a:ln w="9525">
            <a:solidFill>
              <a:srgbClr val="C9D1D5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4" name="Navigation s1"/>
          <p:cNvSpPr/>
          <p:nvPr/>
        </p:nvSpPr>
        <p:spPr>
          <a:xfrm>
            <a:off x="11127234" y="596920"/>
            <a:ext cx="294636" cy="94823"/>
          </a:xfrm>
          <a:custGeom>
            <a:avLst/>
            <a:gdLst/>
            <a:ahLst/>
            <a:cxnLst/>
            <a:rect l="l" t="t" r="r" b="b"/>
            <a:pathLst>
              <a:path w="294636" h="94823">
                <a:moveTo>
                  <a:pt x="49843" y="0"/>
                </a:moveTo>
                <a:lnTo>
                  <a:pt x="244793" y="0"/>
                </a:lnTo>
                <a:lnTo>
                  <a:pt x="294636" y="94823"/>
                </a:lnTo>
                <a:lnTo>
                  <a:pt x="0" y="94823"/>
                </a:lnTo>
                <a:close/>
              </a:path>
            </a:pathLst>
          </a:custGeom>
          <a:solidFill>
            <a:schemeClr val="accent1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5" name="Navigation s2"/>
          <p:cNvSpPr/>
          <p:nvPr/>
        </p:nvSpPr>
        <p:spPr>
          <a:xfrm>
            <a:off x="11065375" y="714604"/>
            <a:ext cx="418354" cy="94823"/>
          </a:xfrm>
          <a:custGeom>
            <a:avLst/>
            <a:gdLst/>
            <a:ahLst/>
            <a:cxnLst/>
            <a:rect l="l" t="t" r="r" b="b"/>
            <a:pathLst>
              <a:path w="418354" h="94823">
                <a:moveTo>
                  <a:pt x="49843" y="0"/>
                </a:moveTo>
                <a:lnTo>
                  <a:pt x="368511" y="0"/>
                </a:lnTo>
                <a:lnTo>
                  <a:pt x="418354" y="94823"/>
                </a:lnTo>
                <a:lnTo>
                  <a:pt x="0" y="94823"/>
                </a:lnTo>
                <a:close/>
              </a:path>
            </a:pathLst>
          </a:custGeom>
          <a:solidFill>
            <a:schemeClr val="bg2"/>
          </a:solidFill>
          <a:ln w="9525">
            <a:solidFill>
              <a:srgbClr val="C9D1D5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6" name="Navigation s3"/>
          <p:cNvSpPr/>
          <p:nvPr/>
        </p:nvSpPr>
        <p:spPr>
          <a:xfrm>
            <a:off x="11003516" y="832287"/>
            <a:ext cx="542073" cy="94823"/>
          </a:xfrm>
          <a:custGeom>
            <a:avLst/>
            <a:gdLst/>
            <a:ahLst/>
            <a:cxnLst/>
            <a:rect l="l" t="t" r="r" b="b"/>
            <a:pathLst>
              <a:path w="542073" h="94823">
                <a:moveTo>
                  <a:pt x="49843" y="0"/>
                </a:moveTo>
                <a:lnTo>
                  <a:pt x="492230" y="0"/>
                </a:lnTo>
                <a:lnTo>
                  <a:pt x="542073" y="94823"/>
                </a:lnTo>
                <a:lnTo>
                  <a:pt x="0" y="94823"/>
                </a:lnTo>
                <a:close/>
              </a:path>
            </a:pathLst>
          </a:custGeom>
          <a:solidFill>
            <a:schemeClr val="bg2"/>
          </a:solidFill>
          <a:ln w="9525">
            <a:solidFill>
              <a:srgbClr val="C9D1D5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7" name="Navigation mikro"/>
          <p:cNvSpPr/>
          <p:nvPr/>
        </p:nvSpPr>
        <p:spPr>
          <a:xfrm>
            <a:off x="10899648" y="949970"/>
            <a:ext cx="749808" cy="174742"/>
          </a:xfrm>
          <a:custGeom>
            <a:avLst/>
            <a:gdLst/>
            <a:ahLst/>
            <a:cxnLst/>
            <a:rect l="l" t="t" r="r" b="b"/>
            <a:pathLst>
              <a:path w="749808" h="174742">
                <a:moveTo>
                  <a:pt x="91851" y="0"/>
                </a:moveTo>
                <a:lnTo>
                  <a:pt x="657957" y="0"/>
                </a:lnTo>
                <a:lnTo>
                  <a:pt x="749808" y="174742"/>
                </a:lnTo>
                <a:lnTo>
                  <a:pt x="0" y="174742"/>
                </a:lnTo>
                <a:close/>
              </a:path>
            </a:pathLst>
          </a:custGeom>
          <a:solidFill>
            <a:schemeClr val="bg2"/>
          </a:solidFill>
          <a:ln w="9525">
            <a:solidFill>
              <a:srgbClr val="C9D1D5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8" name="Text 6"/>
          <p:cNvSpPr txBox="1"/>
          <p:nvPr/>
        </p:nvSpPr>
        <p:spPr>
          <a:xfrm>
            <a:off x="10625328" y="1143000"/>
            <a:ext cx="129844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kern="0" spc="100" dirty="0">
                <a:solidFill>
                  <a:schemeClr val="accent5"/>
                </a:solidFill>
              </a:rPr>
              <a:t>MESO · 1</a:t>
            </a:r>
            <a:endParaRPr lang="en-US" sz="900" dirty="0"/>
          </a:p>
        </p:txBody>
      </p:sp>
      <p:sp>
        <p:nvSpPr>
          <p:cNvPr id="9" name="Pflicht 1"/>
          <p:cNvSpPr/>
          <p:nvPr/>
        </p:nvSpPr>
        <p:spPr>
          <a:xfrm>
            <a:off x="548640" y="1554480"/>
            <a:ext cx="3545129" cy="1691640"/>
          </a:xfrm>
          <a:prstGeom prst="roundRect">
            <a:avLst>
              <a:gd name="adj" fmla="val 3243"/>
            </a:avLst>
          </a:prstGeom>
          <a:solidFill>
            <a:schemeClr val="bg1"/>
          </a:solidFill>
          <a:ln w="12700">
            <a:solidFill>
              <a:srgbClr val="D5DCDF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10" name="Shape 8"/>
          <p:cNvSpPr/>
          <p:nvPr/>
        </p:nvSpPr>
        <p:spPr>
          <a:xfrm>
            <a:off x="731520" y="1673352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de-DE"/>
          </a:p>
        </p:txBody>
      </p:sp>
      <p:pic>
        <p:nvPicPr>
          <p:cNvPr id="11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392" y="1792224"/>
            <a:ext cx="219456" cy="219456"/>
          </a:xfrm>
          <a:prstGeom prst="rect">
            <a:avLst/>
          </a:prstGeom>
        </p:spPr>
      </p:pic>
      <p:sp>
        <p:nvSpPr>
          <p:cNvPr id="12" name="Text 9"/>
          <p:cNvSpPr txBox="1"/>
          <p:nvPr/>
        </p:nvSpPr>
        <p:spPr>
          <a:xfrm>
            <a:off x="1371600" y="1737360"/>
            <a:ext cx="2539289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chemeClr val="accent5"/>
                </a:solidFill>
              </a:rPr>
              <a:t>§ 18 Abs. 2–3</a:t>
            </a:r>
            <a:endParaRPr lang="en-US" sz="1100" dirty="0"/>
          </a:p>
        </p:txBody>
      </p:sp>
      <p:sp>
        <p:nvSpPr>
          <p:cNvPr id="13" name="Text 10"/>
          <p:cNvSpPr txBox="1"/>
          <p:nvPr/>
        </p:nvSpPr>
        <p:spPr>
          <a:xfrm>
            <a:off x="731520" y="2212848"/>
            <a:ext cx="3179369" cy="9875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chemeClr val="tx1"/>
                </a:solidFill>
              </a:rPr>
              <a:t>Ausbildungsplan</a:t>
            </a:r>
            <a:endParaRPr lang="en-US" sz="1500" dirty="0"/>
          </a:p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das Curriculum der Praxis – abgestimmt mit dem schulinternen Curriculum</a:t>
            </a:r>
            <a:endParaRPr lang="en-US" sz="1500" dirty="0"/>
          </a:p>
        </p:txBody>
      </p:sp>
      <p:sp>
        <p:nvSpPr>
          <p:cNvPr id="14" name="Pflicht 2"/>
          <p:cNvSpPr/>
          <p:nvPr/>
        </p:nvSpPr>
        <p:spPr>
          <a:xfrm>
            <a:off x="4322369" y="1554480"/>
            <a:ext cx="3545129" cy="1691640"/>
          </a:xfrm>
          <a:prstGeom prst="roundRect">
            <a:avLst>
              <a:gd name="adj" fmla="val 3243"/>
            </a:avLst>
          </a:prstGeom>
          <a:solidFill>
            <a:schemeClr val="bg1"/>
          </a:solidFill>
          <a:ln w="12700">
            <a:solidFill>
              <a:srgbClr val="D5DCDF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15" name="Shape 12"/>
          <p:cNvSpPr/>
          <p:nvPr/>
        </p:nvSpPr>
        <p:spPr>
          <a:xfrm>
            <a:off x="4505249" y="1673352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de-DE"/>
          </a:p>
        </p:txBody>
      </p:sp>
      <p:pic>
        <p:nvPicPr>
          <p:cNvPr id="1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4121" y="1792224"/>
            <a:ext cx="219456" cy="219456"/>
          </a:xfrm>
          <a:prstGeom prst="rect">
            <a:avLst/>
          </a:prstGeom>
        </p:spPr>
      </p:pic>
      <p:sp>
        <p:nvSpPr>
          <p:cNvPr id="17" name="Text 13"/>
          <p:cNvSpPr txBox="1"/>
          <p:nvPr/>
        </p:nvSpPr>
        <p:spPr>
          <a:xfrm>
            <a:off x="5145329" y="1737360"/>
            <a:ext cx="2539289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chemeClr val="accent5"/>
                </a:solidFill>
              </a:rPr>
              <a:t>§ 16, § 20 Abs. 2</a:t>
            </a:r>
            <a:endParaRPr lang="en-US" sz="1100" dirty="0"/>
          </a:p>
        </p:txBody>
      </p:sp>
      <p:sp>
        <p:nvSpPr>
          <p:cNvPr id="18" name="Text 14"/>
          <p:cNvSpPr txBox="1"/>
          <p:nvPr/>
        </p:nvSpPr>
        <p:spPr>
          <a:xfrm>
            <a:off x="4505249" y="2212848"/>
            <a:ext cx="3179369" cy="9875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chemeClr val="tx1"/>
                </a:solidFill>
              </a:rPr>
              <a:t>Mindestumfang</a:t>
            </a:r>
            <a:endParaRPr lang="en-US" sz="1500" dirty="0"/>
          </a:p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der Praxisanleitung muss gesichert sein</a:t>
            </a:r>
            <a:endParaRPr lang="en-US" sz="1500" dirty="0"/>
          </a:p>
        </p:txBody>
      </p:sp>
      <p:sp>
        <p:nvSpPr>
          <p:cNvPr id="19" name="Pflicht 3"/>
          <p:cNvSpPr/>
          <p:nvPr/>
        </p:nvSpPr>
        <p:spPr>
          <a:xfrm>
            <a:off x="8096098" y="1554480"/>
            <a:ext cx="3545129" cy="1691640"/>
          </a:xfrm>
          <a:prstGeom prst="roundRect">
            <a:avLst>
              <a:gd name="adj" fmla="val 3243"/>
            </a:avLst>
          </a:prstGeom>
          <a:solidFill>
            <a:schemeClr val="bg1"/>
          </a:solidFill>
          <a:ln w="12700">
            <a:solidFill>
              <a:srgbClr val="D5DCDF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20" name="Shape 16"/>
          <p:cNvSpPr/>
          <p:nvPr/>
        </p:nvSpPr>
        <p:spPr>
          <a:xfrm>
            <a:off x="8278978" y="1673352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de-DE"/>
          </a:p>
        </p:txBody>
      </p:sp>
      <p:pic>
        <p:nvPicPr>
          <p:cNvPr id="21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97850" y="1792224"/>
            <a:ext cx="219456" cy="219456"/>
          </a:xfrm>
          <a:prstGeom prst="rect">
            <a:avLst/>
          </a:prstGeom>
        </p:spPr>
      </p:pic>
      <p:sp>
        <p:nvSpPr>
          <p:cNvPr id="22" name="Text 17"/>
          <p:cNvSpPr txBox="1"/>
          <p:nvPr/>
        </p:nvSpPr>
        <p:spPr>
          <a:xfrm>
            <a:off x="8919058" y="1737360"/>
            <a:ext cx="2539289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chemeClr val="accent5"/>
                </a:solidFill>
              </a:rPr>
              <a:t>§ 20 Abs. 1</a:t>
            </a:r>
            <a:endParaRPr lang="en-US" sz="1100" dirty="0"/>
          </a:p>
        </p:txBody>
      </p:sp>
      <p:sp>
        <p:nvSpPr>
          <p:cNvPr id="23" name="Text 18"/>
          <p:cNvSpPr txBox="1"/>
          <p:nvPr/>
        </p:nvSpPr>
        <p:spPr>
          <a:xfrm>
            <a:off x="8278978" y="2212848"/>
            <a:ext cx="3179369" cy="9875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chemeClr val="tx1"/>
                </a:solidFill>
              </a:rPr>
              <a:t>Planmäßigkeit</a:t>
            </a:r>
            <a:endParaRPr lang="en-US" sz="1500" dirty="0"/>
          </a:p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Ausbildung zeitlich und sachlich gegliedert durchführen</a:t>
            </a:r>
            <a:endParaRPr lang="en-US" sz="1500" dirty="0"/>
          </a:p>
        </p:txBody>
      </p:sp>
      <p:sp>
        <p:nvSpPr>
          <p:cNvPr id="24" name="Uebertragen"/>
          <p:cNvSpPr/>
          <p:nvPr/>
        </p:nvSpPr>
        <p:spPr>
          <a:xfrm>
            <a:off x="566613" y="3593592"/>
            <a:ext cx="5852160" cy="1188720"/>
          </a:xfrm>
          <a:prstGeom prst="roundRect">
            <a:avLst>
              <a:gd name="adj" fmla="val 4615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25" name="Text 20"/>
          <p:cNvSpPr txBox="1"/>
          <p:nvPr/>
        </p:nvSpPr>
        <p:spPr>
          <a:xfrm>
            <a:off x="749493" y="3621024"/>
            <a:ext cx="5532120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Übertragen werden</a:t>
            </a:r>
            <a:endParaRPr lang="en-US" sz="1500" dirty="0"/>
          </a:p>
          <a:p>
            <a:pPr marL="0" indent="0">
              <a:buNone/>
            </a:pPr>
            <a:r>
              <a:rPr lang="en-US" sz="1500" b="1" dirty="0">
                <a:solidFill>
                  <a:schemeClr val="tx1"/>
                </a:solidFill>
              </a:rPr>
              <a:t>Anleiten · Prüfen · Abstimmen · Planen</a:t>
            </a:r>
            <a:endParaRPr lang="en-US" sz="1500" dirty="0"/>
          </a:p>
          <a:p>
            <a:pPr marL="0" indent="0">
              <a:buNone/>
            </a:pPr>
            <a:r>
              <a:rPr lang="en-US" sz="1100" i="1" dirty="0">
                <a:solidFill>
                  <a:schemeClr val="accent5"/>
                </a:solidFill>
              </a:rPr>
              <a:t>an qualifizierte Praxisanleitende (§§ 7, 9, 14 ATA-OTA-APrV; §§ 16–18 ATA-OTA-G)</a:t>
            </a:r>
            <a:endParaRPr lang="en-US" sz="1500" dirty="0"/>
          </a:p>
        </p:txBody>
      </p:sp>
      <p:sp>
        <p:nvSpPr>
          <p:cNvPr id="26" name="Shape 21"/>
          <p:cNvSpPr/>
          <p:nvPr/>
        </p:nvSpPr>
        <p:spPr>
          <a:xfrm>
            <a:off x="6583365" y="3986784"/>
            <a:ext cx="502920" cy="411480"/>
          </a:xfrm>
          <a:prstGeom prst="rightArrow">
            <a:avLst/>
          </a:prstGeom>
          <a:solidFill>
            <a:schemeClr val="accent3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27" name="Verbleibt"/>
          <p:cNvSpPr/>
          <p:nvPr/>
        </p:nvSpPr>
        <p:spPr>
          <a:xfrm>
            <a:off x="7269165" y="3593592"/>
            <a:ext cx="4389120" cy="1188720"/>
          </a:xfrm>
          <a:prstGeom prst="roundRect">
            <a:avLst>
              <a:gd name="adj" fmla="val 4615"/>
            </a:avLst>
          </a:prstGeom>
          <a:solidFill>
            <a:schemeClr val="tx2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28" name="Text 23"/>
          <p:cNvSpPr txBox="1"/>
          <p:nvPr/>
        </p:nvSpPr>
        <p:spPr>
          <a:xfrm>
            <a:off x="7452045" y="3621024"/>
            <a:ext cx="4069080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chemeClr val="accent3"/>
                </a:solidFill>
              </a:rPr>
              <a:t>Bei der Einrichtung verbleibt</a:t>
            </a:r>
            <a:endParaRPr lang="en-US" sz="1500" dirty="0"/>
          </a:p>
          <a:p>
            <a:pPr marL="0" indent="0">
              <a:buNone/>
            </a:pPr>
            <a:r>
              <a:rPr lang="en-US" sz="1500" b="1" dirty="0">
                <a:solidFill>
                  <a:schemeClr val="bg1"/>
                </a:solidFill>
              </a:rPr>
              <a:t>die Verantwortung (§ 14 Abs. 3)</a:t>
            </a:r>
            <a:endParaRPr lang="en-US" sz="1500" dirty="0"/>
          </a:p>
        </p:txBody>
      </p:sp>
      <p:sp>
        <p:nvSpPr>
          <p:cNvPr id="31" name="Text 26"/>
          <p:cNvSpPr txBox="1"/>
          <p:nvPr/>
        </p:nvSpPr>
        <p:spPr>
          <a:xfrm>
            <a:off x="548640" y="5138928"/>
            <a:ext cx="1109167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i="1" dirty="0">
                <a:solidFill>
                  <a:schemeClr val="accent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Übertragen wird die Durchführung – die Verantwortung bleibt.</a:t>
            </a:r>
            <a:endParaRPr lang="en-US" sz="1800" dirty="0"/>
          </a:p>
        </p:txBody>
      </p:sp>
      <p:sp>
        <p:nvSpPr>
          <p:cNvPr id="32" name="Text 27"/>
          <p:cNvSpPr txBox="1"/>
          <p:nvPr/>
        </p:nvSpPr>
        <p:spPr>
          <a:xfrm>
            <a:off x="548640" y="5943600"/>
            <a:ext cx="11064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100" i="1" dirty="0">
                <a:solidFill>
                  <a:schemeClr val="accent5"/>
                </a:solidFill>
              </a:rPr>
              <a:t>§§ 14, 16, 17, 18, 20 ATA-OTA-G; §§ 7, 9, 14 ATA-OTA-APrV; MAGS NRW, 2023, S. 35, 41</a:t>
            </a:r>
            <a:endParaRPr lang="en-US" sz="1100" dirty="0"/>
          </a:p>
        </p:txBody>
      </p:sp>
      <p:sp>
        <p:nvSpPr>
          <p:cNvPr id="33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382512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47472"/>
            <a:ext cx="99669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Pflege- und OP-Management schaffen Anleitungszeit</a:t>
            </a:r>
            <a:endParaRPr lang="en-US" sz="2800" dirty="0"/>
          </a:p>
        </p:txBody>
      </p:sp>
      <p:sp>
        <p:nvSpPr>
          <p:cNvPr id="3" name="Navigation makro"/>
          <p:cNvSpPr/>
          <p:nvPr/>
        </p:nvSpPr>
        <p:spPr>
          <a:xfrm>
            <a:off x="11189093" y="411480"/>
            <a:ext cx="170918" cy="162580"/>
          </a:xfrm>
          <a:custGeom>
            <a:avLst/>
            <a:gdLst/>
            <a:ahLst/>
            <a:cxnLst/>
            <a:rect l="l" t="t" r="r" b="b"/>
            <a:pathLst>
              <a:path w="170918" h="162580">
                <a:moveTo>
                  <a:pt x="85459" y="0"/>
                </a:moveTo>
                <a:lnTo>
                  <a:pt x="170918" y="162580"/>
                </a:lnTo>
                <a:lnTo>
                  <a:pt x="0" y="162580"/>
                </a:lnTo>
                <a:close/>
              </a:path>
            </a:pathLst>
          </a:custGeom>
          <a:solidFill>
            <a:schemeClr val="bg2"/>
          </a:solidFill>
          <a:ln w="9525">
            <a:solidFill>
              <a:srgbClr val="C9D1D5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4" name="Navigation s1"/>
          <p:cNvSpPr/>
          <p:nvPr/>
        </p:nvSpPr>
        <p:spPr>
          <a:xfrm>
            <a:off x="11127234" y="596920"/>
            <a:ext cx="294636" cy="94823"/>
          </a:xfrm>
          <a:custGeom>
            <a:avLst/>
            <a:gdLst/>
            <a:ahLst/>
            <a:cxnLst/>
            <a:rect l="l" t="t" r="r" b="b"/>
            <a:pathLst>
              <a:path w="294636" h="94823">
                <a:moveTo>
                  <a:pt x="49843" y="0"/>
                </a:moveTo>
                <a:lnTo>
                  <a:pt x="244793" y="0"/>
                </a:lnTo>
                <a:lnTo>
                  <a:pt x="294636" y="94823"/>
                </a:lnTo>
                <a:lnTo>
                  <a:pt x="0" y="94823"/>
                </a:lnTo>
                <a:close/>
              </a:path>
            </a:pathLst>
          </a:custGeom>
          <a:solidFill>
            <a:schemeClr val="bg2"/>
          </a:solidFill>
          <a:ln w="9525">
            <a:solidFill>
              <a:srgbClr val="C9D1D5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5" name="Navigation s2"/>
          <p:cNvSpPr/>
          <p:nvPr/>
        </p:nvSpPr>
        <p:spPr>
          <a:xfrm>
            <a:off x="11065375" y="714604"/>
            <a:ext cx="418354" cy="94823"/>
          </a:xfrm>
          <a:custGeom>
            <a:avLst/>
            <a:gdLst/>
            <a:ahLst/>
            <a:cxnLst/>
            <a:rect l="l" t="t" r="r" b="b"/>
            <a:pathLst>
              <a:path w="418354" h="94823">
                <a:moveTo>
                  <a:pt x="49843" y="0"/>
                </a:moveTo>
                <a:lnTo>
                  <a:pt x="368511" y="0"/>
                </a:lnTo>
                <a:lnTo>
                  <a:pt x="418354" y="94823"/>
                </a:lnTo>
                <a:lnTo>
                  <a:pt x="0" y="94823"/>
                </a:lnTo>
                <a:close/>
              </a:path>
            </a:pathLst>
          </a:custGeom>
          <a:solidFill>
            <a:schemeClr val="accent2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6" name="Navigation s3"/>
          <p:cNvSpPr/>
          <p:nvPr/>
        </p:nvSpPr>
        <p:spPr>
          <a:xfrm>
            <a:off x="11003516" y="832287"/>
            <a:ext cx="542073" cy="94823"/>
          </a:xfrm>
          <a:custGeom>
            <a:avLst/>
            <a:gdLst/>
            <a:ahLst/>
            <a:cxnLst/>
            <a:rect l="l" t="t" r="r" b="b"/>
            <a:pathLst>
              <a:path w="542073" h="94823">
                <a:moveTo>
                  <a:pt x="49843" y="0"/>
                </a:moveTo>
                <a:lnTo>
                  <a:pt x="492230" y="0"/>
                </a:lnTo>
                <a:lnTo>
                  <a:pt x="542073" y="94823"/>
                </a:lnTo>
                <a:lnTo>
                  <a:pt x="0" y="94823"/>
                </a:lnTo>
                <a:close/>
              </a:path>
            </a:pathLst>
          </a:custGeom>
          <a:solidFill>
            <a:schemeClr val="bg2"/>
          </a:solidFill>
          <a:ln w="9525">
            <a:solidFill>
              <a:srgbClr val="C9D1D5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7" name="Navigation mikro"/>
          <p:cNvSpPr/>
          <p:nvPr/>
        </p:nvSpPr>
        <p:spPr>
          <a:xfrm>
            <a:off x="10899648" y="949970"/>
            <a:ext cx="749808" cy="174742"/>
          </a:xfrm>
          <a:custGeom>
            <a:avLst/>
            <a:gdLst/>
            <a:ahLst/>
            <a:cxnLst/>
            <a:rect l="l" t="t" r="r" b="b"/>
            <a:pathLst>
              <a:path w="749808" h="174742">
                <a:moveTo>
                  <a:pt x="91851" y="0"/>
                </a:moveTo>
                <a:lnTo>
                  <a:pt x="657957" y="0"/>
                </a:lnTo>
                <a:lnTo>
                  <a:pt x="749808" y="174742"/>
                </a:lnTo>
                <a:lnTo>
                  <a:pt x="0" y="174742"/>
                </a:lnTo>
                <a:close/>
              </a:path>
            </a:pathLst>
          </a:custGeom>
          <a:solidFill>
            <a:schemeClr val="bg2"/>
          </a:solidFill>
          <a:ln w="9525">
            <a:solidFill>
              <a:srgbClr val="C9D1D5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8" name="Text 6"/>
          <p:cNvSpPr txBox="1"/>
          <p:nvPr/>
        </p:nvSpPr>
        <p:spPr>
          <a:xfrm>
            <a:off x="10625328" y="1143000"/>
            <a:ext cx="129844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kern="0" spc="100" dirty="0">
                <a:solidFill>
                  <a:schemeClr val="accent5"/>
                </a:solidFill>
              </a:rPr>
              <a:t>MESO · 2</a:t>
            </a:r>
            <a:endParaRPr lang="en-US" sz="900" dirty="0"/>
          </a:p>
        </p:txBody>
      </p:sp>
      <p:graphicFrame>
        <p:nvGraphicFramePr>
          <p:cNvPr id="90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6766560" cy="914400"/>
        </p:xfrm>
        <a:graphic>
          <a:graphicData uri="http://schemas.openxmlformats.org/drawingml/2006/table">
            <a:tbl>
              <a:tblPr/>
              <a:tblGrid>
                <a:gridCol w="4343400"/>
                <a:gridCol w="822960"/>
                <a:gridCol w="777240"/>
                <a:gridCol w="822960"/>
              </a:tblGrid>
              <a:tr h="34747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OTA-Einsätze nach Anlage 4 ATA-OTA-APrV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0" marB="0" anchor="ctr">
                    <a:lnL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4F57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Stunden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0" marB="0" anchor="ctr">
                    <a:lnL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4F57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10 %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0" marB="0" anchor="ctr">
                    <a:lnL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4F57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15 %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0" marB="0" anchor="ctr">
                    <a:lnL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4F57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23272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Berufsspezifischer Orientierungseinsatz*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0" marB="0" anchor="ctr">
                    <a:lnL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300" dirty="0">
                          <a:solidFill>
                            <a:srgbClr val="23272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80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0" marB="0" anchor="ctr">
                    <a:lnL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300" dirty="0">
                          <a:solidFill>
                            <a:srgbClr val="23272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0" marB="0" anchor="ctr">
                    <a:lnL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300" dirty="0">
                          <a:solidFill>
                            <a:srgbClr val="23272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12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0" marB="0" anchor="ctr">
                    <a:lnL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23272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Allgemeine Pflichteinsätze in operativen Einsatzbereichen¹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0" marB="0" anchor="ctr">
                    <a:lnL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300" dirty="0">
                          <a:solidFill>
                            <a:srgbClr val="23272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1.280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0" marB="0" anchor="ctr">
                    <a:lnL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300" dirty="0">
                          <a:solidFill>
                            <a:srgbClr val="23272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128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0" marB="0" anchor="ctr">
                    <a:lnL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300" dirty="0">
                          <a:solidFill>
                            <a:srgbClr val="23272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192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0" marB="0" anchor="ctr">
                    <a:lnL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23272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Wahlpflichteinsätze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0" marB="0" anchor="ctr">
                    <a:lnL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300" dirty="0">
                          <a:solidFill>
                            <a:srgbClr val="23272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400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0" marB="0" anchor="ctr">
                    <a:lnL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300" dirty="0">
                          <a:solidFill>
                            <a:srgbClr val="23272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40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0" marB="0" anchor="ctr">
                    <a:lnL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300" dirty="0">
                          <a:solidFill>
                            <a:srgbClr val="23272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60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0" marB="0" anchor="ctr">
                    <a:lnL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23272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Pflichteinsätze in Funktions- und Versorgungsbereichen²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0" marB="0" anchor="ctr">
                    <a:lnL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300" dirty="0">
                          <a:solidFill>
                            <a:srgbClr val="23272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660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0" marB="0" anchor="ctr">
                    <a:lnL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300" dirty="0">
                          <a:solidFill>
                            <a:srgbClr val="23272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66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0" marB="0" anchor="ctr">
                    <a:lnL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300" dirty="0">
                          <a:solidFill>
                            <a:srgbClr val="23272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0" marB="0" anchor="ctr">
                    <a:lnL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23272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Stunden zur freien Verteilung*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0" marB="0" anchor="ctr">
                    <a:lnL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300" dirty="0">
                          <a:solidFill>
                            <a:srgbClr val="23272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80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0" marB="0" anchor="ctr">
                    <a:lnL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300" dirty="0">
                          <a:solidFill>
                            <a:srgbClr val="23272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0" marB="0" anchor="ctr">
                    <a:lnL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300" dirty="0">
                          <a:solidFill>
                            <a:srgbClr val="23272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12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0" marB="0" anchor="ctr">
                    <a:lnL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23272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Stundenzahl insgesamt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0" marB="0" anchor="ctr">
                    <a:lnL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BC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300" b="1" dirty="0">
                          <a:solidFill>
                            <a:srgbClr val="23272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2.500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0" marB="0" anchor="ctr">
                    <a:lnL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BC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300" b="1" dirty="0">
                          <a:solidFill>
                            <a:srgbClr val="23272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250 h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0" marB="0" anchor="ctr">
                    <a:lnL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BC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300" b="1" dirty="0">
                          <a:solidFill>
                            <a:srgbClr val="23272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375 h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0" marB="0" anchor="ctr">
                    <a:lnL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BCF"/>
                    </a:solidFill>
                  </a:tcPr>
                </a:tc>
              </a:tr>
            </a:tbl>
          </a:graphicData>
        </a:graphic>
      </p:graphicFrame>
      <p:sp>
        <p:nvSpPr>
          <p:cNvPr id="902" name="Text 0"/>
          <p:cNvSpPr/>
          <p:nvPr/>
        </p:nvSpPr>
        <p:spPr>
          <a:xfrm>
            <a:off x="548640" y="4315968"/>
            <a:ext cx="6766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370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250 / 375 h = gesetzliche Mindestanleitungszeit (§ 16). </a:t>
            </a:r>
            <a:pPr indent="0" marL="0">
              <a:buNone/>
            </a:pPr>
            <a:r>
              <a:rPr lang="en-US" sz="1300" dirty="0">
                <a:solidFill>
                  <a:srgbClr val="232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Für </a:t>
            </a:r>
            <a:pPr indent="0" marL="0">
              <a:buNone/>
            </a:pPr>
            <a:r>
              <a:rPr lang="en-US" sz="1300" b="1" dirty="0">
                <a:solidFill>
                  <a:srgbClr val="232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mittelbare</a:t>
            </a:r>
            <a:pPr indent="0" marL="0">
              <a:buNone/>
            </a:pPr>
            <a:r>
              <a:rPr lang="en-US" sz="1300" dirty="0">
                <a:solidFill>
                  <a:srgbClr val="232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Ausbildungsaufgaben gibt das Gesetz keine Zeit vor.</a:t>
            </a:r>
            <a:endParaRPr lang="en-US" sz="1300" dirty="0"/>
          </a:p>
        </p:txBody>
      </p:sp>
      <p:sp>
        <p:nvSpPr>
          <p:cNvPr id="903" name="Text 1"/>
          <p:cNvSpPr/>
          <p:nvPr/>
        </p:nvSpPr>
        <p:spPr>
          <a:xfrm>
            <a:off x="548640" y="4892040"/>
            <a:ext cx="69494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B74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* fakultativ; frei werdende Stunden erhöhen die Stunden zur freien Verteilung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6B74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 Viszeralchirurgie 480 · Unfallchirurgie oder Orthopädie 480 · Gynäkologie oder Urologie 200 · Ambulantes Operieren 120³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6B74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 Pflegepraktikum 120 · ZSVA/AEMP 80 · Anästhesie 140 · Notaufnahme und Ambulanz 200 · Interventionelle Funktionseinheiten 120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6B74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³ ambulant auch durch qualifizierte Fachkräfte der ambulanten Einrichtung (§ 9 Abs. 3 ATA-OTA-APrV)</a:t>
            </a:r>
            <a:endParaRPr lang="en-US" sz="1000" dirty="0"/>
          </a:p>
        </p:txBody>
      </p:sp>
      <p:sp>
        <p:nvSpPr>
          <p:cNvPr id="12" name="Kennzahl JE AZUBI UND PRAXISWOCHE"/>
          <p:cNvSpPr/>
          <p:nvPr/>
        </p:nvSpPr>
        <p:spPr>
          <a:xfrm>
            <a:off x="7680960" y="1554480"/>
            <a:ext cx="3959352" cy="2011680"/>
          </a:xfrm>
          <a:prstGeom prst="roundRect">
            <a:avLst>
              <a:gd name="adj" fmla="val 3636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13" name="Text 10"/>
          <p:cNvSpPr txBox="1"/>
          <p:nvPr/>
        </p:nvSpPr>
        <p:spPr>
          <a:xfrm>
            <a:off x="7818120" y="1719072"/>
            <a:ext cx="36850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kern="0" spc="100" dirty="0">
                <a:solidFill>
                  <a:schemeClr val="accent5"/>
                </a:solidFill>
              </a:rPr>
              <a:t>JE AZUBI UND PRAXISWOCHE</a:t>
            </a:r>
            <a:endParaRPr lang="en-US" sz="1000" dirty="0"/>
          </a:p>
        </p:txBody>
      </p:sp>
      <p:sp>
        <p:nvSpPr>
          <p:cNvPr id="14" name="Shape 11"/>
          <p:cNvSpPr/>
          <p:nvPr/>
        </p:nvSpPr>
        <p:spPr>
          <a:xfrm>
            <a:off x="9660636" y="2148840"/>
            <a:ext cx="0" cy="914400"/>
          </a:xfrm>
          <a:prstGeom prst="line">
            <a:avLst/>
          </a:prstGeom>
          <a:noFill/>
          <a:ln w="9525">
            <a:solidFill>
              <a:srgbClr val="C9D3D6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15" name="Text 12"/>
          <p:cNvSpPr txBox="1"/>
          <p:nvPr/>
        </p:nvSpPr>
        <p:spPr>
          <a:xfrm>
            <a:off x="7772400" y="2121408"/>
            <a:ext cx="184251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chemeClr val="accent1"/>
                </a:solidFill>
              </a:rPr>
              <a:t>3,9 h</a:t>
            </a:r>
            <a:endParaRPr lang="en-US" sz="2600" dirty="0"/>
          </a:p>
        </p:txBody>
      </p:sp>
      <p:sp>
        <p:nvSpPr>
          <p:cNvPr id="16" name="Text 13"/>
          <p:cNvSpPr txBox="1"/>
          <p:nvPr/>
        </p:nvSpPr>
        <p:spPr>
          <a:xfrm>
            <a:off x="7772400" y="2706624"/>
            <a:ext cx="184251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chemeClr val="accent1"/>
                </a:solidFill>
              </a:rPr>
              <a:t>10 %</a:t>
            </a:r>
            <a:endParaRPr lang="en-US" sz="1300" dirty="0"/>
          </a:p>
        </p:txBody>
      </p:sp>
      <p:sp>
        <p:nvSpPr>
          <p:cNvPr id="17" name="Text 14"/>
          <p:cNvSpPr txBox="1"/>
          <p:nvPr/>
        </p:nvSpPr>
        <p:spPr>
          <a:xfrm>
            <a:off x="9706356" y="2121408"/>
            <a:ext cx="184251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chemeClr val="tx2"/>
                </a:solidFill>
              </a:rPr>
              <a:t>5,8 h</a:t>
            </a:r>
            <a:endParaRPr lang="en-US" sz="2600" dirty="0"/>
          </a:p>
        </p:txBody>
      </p:sp>
      <p:sp>
        <p:nvSpPr>
          <p:cNvPr id="18" name="Text 15"/>
          <p:cNvSpPr txBox="1"/>
          <p:nvPr/>
        </p:nvSpPr>
        <p:spPr>
          <a:xfrm>
            <a:off x="9706356" y="2706624"/>
            <a:ext cx="184251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chemeClr val="tx2"/>
                </a:solidFill>
              </a:rPr>
              <a:t>15 %</a:t>
            </a:r>
            <a:endParaRPr lang="en-US" sz="1300" dirty="0"/>
          </a:p>
        </p:txBody>
      </p:sp>
      <p:sp>
        <p:nvSpPr>
          <p:cNvPr id="19" name="Text 16"/>
          <p:cNvSpPr txBox="1"/>
          <p:nvPr/>
        </p:nvSpPr>
        <p:spPr>
          <a:xfrm>
            <a:off x="7818120" y="3182112"/>
            <a:ext cx="3685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chemeClr val="accent5"/>
                </a:solidFill>
              </a:rPr>
              <a:t>bei 38,5-h-Woche</a:t>
            </a:r>
            <a:endParaRPr lang="en-US" sz="1100" dirty="0"/>
          </a:p>
        </p:txBody>
      </p:sp>
      <p:sp>
        <p:nvSpPr>
          <p:cNvPr id="20" name="Kennzahl 10 AZUBIS IM PRAXISEINSATZ"/>
          <p:cNvSpPr/>
          <p:nvPr/>
        </p:nvSpPr>
        <p:spPr>
          <a:xfrm>
            <a:off x="7680960" y="3749040"/>
            <a:ext cx="3959352" cy="2011680"/>
          </a:xfrm>
          <a:prstGeom prst="roundRect">
            <a:avLst>
              <a:gd name="adj" fmla="val 3636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21" name="Text 18"/>
          <p:cNvSpPr txBox="1"/>
          <p:nvPr/>
        </p:nvSpPr>
        <p:spPr>
          <a:xfrm>
            <a:off x="7818120" y="3913632"/>
            <a:ext cx="36850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kern="0" spc="100" dirty="0">
                <a:solidFill>
                  <a:schemeClr val="accent5"/>
                </a:solidFill>
              </a:rPr>
              <a:t>BEISPIEL VISZERALCHIRURGIE · 480 H</a:t>
            </a:r>
            <a:endParaRPr lang="en-US" sz="1000" dirty="0"/>
          </a:p>
        </p:txBody>
      </p:sp>
      <p:sp>
        <p:nvSpPr>
          <p:cNvPr id="22" name="Shape 19"/>
          <p:cNvSpPr/>
          <p:nvPr/>
        </p:nvSpPr>
        <p:spPr>
          <a:xfrm>
            <a:off x="9660636" y="4343400"/>
            <a:ext cx="0" cy="914400"/>
          </a:xfrm>
          <a:prstGeom prst="line">
            <a:avLst/>
          </a:prstGeom>
          <a:noFill/>
          <a:ln w="9525">
            <a:solidFill>
              <a:srgbClr val="C9D3D6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23" name="Text 20"/>
          <p:cNvSpPr txBox="1"/>
          <p:nvPr/>
        </p:nvSpPr>
        <p:spPr>
          <a:xfrm>
            <a:off x="7772400" y="4315968"/>
            <a:ext cx="184251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chemeClr val="accent1"/>
                </a:solidFill>
              </a:rPr>
              <a:t>48 h</a:t>
            </a:r>
            <a:endParaRPr lang="en-US" sz="2600" dirty="0"/>
          </a:p>
        </p:txBody>
      </p:sp>
      <p:sp>
        <p:nvSpPr>
          <p:cNvPr id="24" name="Text 21"/>
          <p:cNvSpPr txBox="1"/>
          <p:nvPr/>
        </p:nvSpPr>
        <p:spPr>
          <a:xfrm>
            <a:off x="7772400" y="4901184"/>
            <a:ext cx="184251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chemeClr val="accent1"/>
                </a:solidFill>
              </a:rPr>
              <a:t>10 %</a:t>
            </a:r>
            <a:endParaRPr lang="en-US" sz="1300" dirty="0"/>
          </a:p>
        </p:txBody>
      </p:sp>
      <p:sp>
        <p:nvSpPr>
          <p:cNvPr id="25" name="Text 22"/>
          <p:cNvSpPr txBox="1"/>
          <p:nvPr/>
        </p:nvSpPr>
        <p:spPr>
          <a:xfrm>
            <a:off x="9706356" y="4315968"/>
            <a:ext cx="184251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chemeClr val="tx2"/>
                </a:solidFill>
              </a:rPr>
              <a:t>72 h</a:t>
            </a:r>
            <a:endParaRPr lang="en-US" sz="2600" dirty="0"/>
          </a:p>
        </p:txBody>
      </p:sp>
      <p:sp>
        <p:nvSpPr>
          <p:cNvPr id="26" name="Text 23"/>
          <p:cNvSpPr txBox="1"/>
          <p:nvPr/>
        </p:nvSpPr>
        <p:spPr>
          <a:xfrm>
            <a:off x="9706356" y="4901184"/>
            <a:ext cx="184251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chemeClr val="tx2"/>
                </a:solidFill>
              </a:rPr>
              <a:t>15 %</a:t>
            </a:r>
            <a:endParaRPr lang="en-US" sz="1300" dirty="0"/>
          </a:p>
        </p:txBody>
      </p:sp>
      <p:sp>
        <p:nvSpPr>
          <p:cNvPr id="27" name="Text 24"/>
          <p:cNvSpPr txBox="1"/>
          <p:nvPr/>
        </p:nvSpPr>
        <p:spPr>
          <a:xfrm>
            <a:off x="7818120" y="5376672"/>
            <a:ext cx="3685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chemeClr val="accent5"/>
                </a:solidFill>
              </a:rPr>
              <a:t>Anleitung je Azubi und Einsatz</a:t>
            </a:r>
            <a:endParaRPr lang="en-US" sz="1100" dirty="0"/>
          </a:p>
        </p:txBody>
      </p:sp>
      <p:sp>
        <p:nvSpPr>
          <p:cNvPr id="28" name="Text 25"/>
          <p:cNvSpPr txBox="1"/>
          <p:nvPr/>
        </p:nvSpPr>
        <p:spPr>
          <a:xfrm>
            <a:off x="548640" y="5943600"/>
            <a:ext cx="11064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100" i="1" dirty="0">
                <a:solidFill>
                  <a:schemeClr val="accent5"/>
                </a:solidFill>
              </a:rPr>
              <a:t>§ 13 Abs. 2, § 16 ATA-OTA-G; Anlage 4 ATA-OTA-APrV; Fellenberg &amp; Rebel, 2025, Kap. 2.1.2; eigene Berechnung</a:t>
            </a:r>
            <a:endParaRPr lang="en-US" sz="1100" dirty="0"/>
          </a:p>
        </p:txBody>
      </p:sp>
      <p:sp>
        <p:nvSpPr>
          <p:cNvPr id="29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382512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47472"/>
            <a:ext cx="99669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Freigestellte Praxisanleiter:innen bauen die Struktur auf</a:t>
            </a:r>
            <a:endParaRPr lang="en-US" sz="2800" dirty="0"/>
          </a:p>
        </p:txBody>
      </p:sp>
      <p:sp>
        <p:nvSpPr>
          <p:cNvPr id="3" name="Navigation makro"/>
          <p:cNvSpPr/>
          <p:nvPr/>
        </p:nvSpPr>
        <p:spPr>
          <a:xfrm>
            <a:off x="11189093" y="411480"/>
            <a:ext cx="170918" cy="162580"/>
          </a:xfrm>
          <a:custGeom>
            <a:avLst/>
            <a:gdLst/>
            <a:ahLst/>
            <a:cxnLst/>
            <a:rect l="l" t="t" r="r" b="b"/>
            <a:pathLst>
              <a:path w="170918" h="162580">
                <a:moveTo>
                  <a:pt x="85459" y="0"/>
                </a:moveTo>
                <a:lnTo>
                  <a:pt x="170918" y="162580"/>
                </a:lnTo>
                <a:lnTo>
                  <a:pt x="0" y="162580"/>
                </a:lnTo>
                <a:close/>
              </a:path>
            </a:pathLst>
          </a:custGeom>
          <a:solidFill>
            <a:schemeClr val="bg2"/>
          </a:solidFill>
          <a:ln w="9525">
            <a:solidFill>
              <a:srgbClr val="C9D1D5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4" name="Navigation s1"/>
          <p:cNvSpPr/>
          <p:nvPr/>
        </p:nvSpPr>
        <p:spPr>
          <a:xfrm>
            <a:off x="11127234" y="596920"/>
            <a:ext cx="294636" cy="94823"/>
          </a:xfrm>
          <a:custGeom>
            <a:avLst/>
            <a:gdLst/>
            <a:ahLst/>
            <a:cxnLst/>
            <a:rect l="l" t="t" r="r" b="b"/>
            <a:pathLst>
              <a:path w="294636" h="94823">
                <a:moveTo>
                  <a:pt x="49843" y="0"/>
                </a:moveTo>
                <a:lnTo>
                  <a:pt x="244793" y="0"/>
                </a:lnTo>
                <a:lnTo>
                  <a:pt x="294636" y="94823"/>
                </a:lnTo>
                <a:lnTo>
                  <a:pt x="0" y="94823"/>
                </a:lnTo>
                <a:close/>
              </a:path>
            </a:pathLst>
          </a:custGeom>
          <a:solidFill>
            <a:schemeClr val="bg2"/>
          </a:solidFill>
          <a:ln w="9525">
            <a:solidFill>
              <a:srgbClr val="C9D1D5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5" name="Navigation s2"/>
          <p:cNvSpPr/>
          <p:nvPr/>
        </p:nvSpPr>
        <p:spPr>
          <a:xfrm>
            <a:off x="11065375" y="714604"/>
            <a:ext cx="418354" cy="94823"/>
          </a:xfrm>
          <a:custGeom>
            <a:avLst/>
            <a:gdLst/>
            <a:ahLst/>
            <a:cxnLst/>
            <a:rect l="l" t="t" r="r" b="b"/>
            <a:pathLst>
              <a:path w="418354" h="94823">
                <a:moveTo>
                  <a:pt x="49843" y="0"/>
                </a:moveTo>
                <a:lnTo>
                  <a:pt x="368511" y="0"/>
                </a:lnTo>
                <a:lnTo>
                  <a:pt x="418354" y="94823"/>
                </a:lnTo>
                <a:lnTo>
                  <a:pt x="0" y="94823"/>
                </a:lnTo>
                <a:close/>
              </a:path>
            </a:pathLst>
          </a:custGeom>
          <a:solidFill>
            <a:schemeClr val="bg2"/>
          </a:solidFill>
          <a:ln w="9525">
            <a:solidFill>
              <a:srgbClr val="C9D1D5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6" name="Navigation s3"/>
          <p:cNvSpPr/>
          <p:nvPr/>
        </p:nvSpPr>
        <p:spPr>
          <a:xfrm>
            <a:off x="11003516" y="832287"/>
            <a:ext cx="542073" cy="94823"/>
          </a:xfrm>
          <a:custGeom>
            <a:avLst/>
            <a:gdLst/>
            <a:ahLst/>
            <a:cxnLst/>
            <a:rect l="l" t="t" r="r" b="b"/>
            <a:pathLst>
              <a:path w="542073" h="94823">
                <a:moveTo>
                  <a:pt x="49843" y="0"/>
                </a:moveTo>
                <a:lnTo>
                  <a:pt x="492230" y="0"/>
                </a:lnTo>
                <a:lnTo>
                  <a:pt x="542073" y="94823"/>
                </a:lnTo>
                <a:lnTo>
                  <a:pt x="0" y="94823"/>
                </a:lnTo>
                <a:close/>
              </a:path>
            </a:pathLst>
          </a:custGeom>
          <a:solidFill>
            <a:schemeClr val="accent3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7" name="Navigation mikro"/>
          <p:cNvSpPr/>
          <p:nvPr/>
        </p:nvSpPr>
        <p:spPr>
          <a:xfrm>
            <a:off x="10899648" y="949970"/>
            <a:ext cx="749808" cy="174742"/>
          </a:xfrm>
          <a:custGeom>
            <a:avLst/>
            <a:gdLst/>
            <a:ahLst/>
            <a:cxnLst/>
            <a:rect l="l" t="t" r="r" b="b"/>
            <a:pathLst>
              <a:path w="749808" h="174742">
                <a:moveTo>
                  <a:pt x="91851" y="0"/>
                </a:moveTo>
                <a:lnTo>
                  <a:pt x="657957" y="0"/>
                </a:lnTo>
                <a:lnTo>
                  <a:pt x="749808" y="174742"/>
                </a:lnTo>
                <a:lnTo>
                  <a:pt x="0" y="174742"/>
                </a:lnTo>
                <a:close/>
              </a:path>
            </a:pathLst>
          </a:custGeom>
          <a:solidFill>
            <a:schemeClr val="bg2"/>
          </a:solidFill>
          <a:ln w="9525">
            <a:solidFill>
              <a:srgbClr val="C9D1D5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8" name="Text 6"/>
          <p:cNvSpPr txBox="1"/>
          <p:nvPr/>
        </p:nvSpPr>
        <p:spPr>
          <a:xfrm>
            <a:off x="10625328" y="1143000"/>
            <a:ext cx="129844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kern="0" spc="100" dirty="0">
                <a:solidFill>
                  <a:schemeClr val="accent5"/>
                </a:solidFill>
              </a:rPr>
              <a:t>MESO · 3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1536192"/>
            <a:ext cx="6035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00" dirty="0">
                <a:solidFill>
                  <a:schemeClr val="accent5"/>
                </a:solidFill>
              </a:rPr>
              <a:t>PRAXISBEISPIEL: PLANUNG IN STUFEN</a:t>
            </a:r>
            <a:endParaRPr lang="en-US" sz="1000" dirty="0"/>
          </a:p>
        </p:txBody>
      </p:sp>
      <p:sp>
        <p:nvSpPr>
          <p:cNvPr id="10" name="Stufe 1"/>
          <p:cNvSpPr/>
          <p:nvPr/>
        </p:nvSpPr>
        <p:spPr>
          <a:xfrm>
            <a:off x="548640" y="1847088"/>
            <a:ext cx="6035040" cy="603504"/>
          </a:xfrm>
          <a:prstGeom prst="roundRect">
            <a:avLst>
              <a:gd name="adj" fmla="val 9091"/>
            </a:avLst>
          </a:prstGeom>
          <a:solidFill>
            <a:schemeClr val="tx2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11" name="Text 9"/>
          <p:cNvSpPr txBox="1"/>
          <p:nvPr/>
        </p:nvSpPr>
        <p:spPr>
          <a:xfrm>
            <a:off x="731520" y="1847088"/>
            <a:ext cx="57150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chemeClr val="bg1"/>
                </a:solidFill>
              </a:rPr>
              <a:t>Ausbildungsplan</a:t>
            </a:r>
            <a:endParaRPr lang="en-US" sz="1500" dirty="0"/>
          </a:p>
          <a:p>
            <a:pPr marL="0" indent="0">
              <a:buNone/>
            </a:pPr>
            <a:r>
              <a:rPr lang="en-US" sz="1300" dirty="0">
                <a:solidFill>
                  <a:schemeClr val="bg1"/>
                </a:solidFill>
              </a:rPr>
              <a:t>Curriculum der Praxis – erstellt im Auftrag der Einrichtung</a:t>
            </a:r>
            <a:endParaRPr lang="en-US" sz="1500" dirty="0"/>
          </a:p>
        </p:txBody>
      </p:sp>
      <p:sp>
        <p:nvSpPr>
          <p:cNvPr id="12" name="Pfeil 1"/>
          <p:cNvSpPr/>
          <p:nvPr/>
        </p:nvSpPr>
        <p:spPr>
          <a:xfrm>
            <a:off x="3429000" y="2478024"/>
            <a:ext cx="274320" cy="137160"/>
          </a:xfrm>
          <a:prstGeom prst="downArrow">
            <a:avLst/>
          </a:prstGeom>
          <a:solidFill>
            <a:schemeClr val="accent5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13" name="Stufe 2"/>
          <p:cNvSpPr/>
          <p:nvPr/>
        </p:nvSpPr>
        <p:spPr>
          <a:xfrm>
            <a:off x="548640" y="2633472"/>
            <a:ext cx="6035040" cy="603504"/>
          </a:xfrm>
          <a:prstGeom prst="roundRect">
            <a:avLst>
              <a:gd name="adj" fmla="val 9091"/>
            </a:avLst>
          </a:prstGeom>
          <a:solidFill>
            <a:schemeClr val="accent1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14" name="Text 12"/>
          <p:cNvSpPr txBox="1"/>
          <p:nvPr/>
        </p:nvSpPr>
        <p:spPr>
          <a:xfrm>
            <a:off x="731520" y="2633472"/>
            <a:ext cx="57150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chemeClr val="bg1"/>
                </a:solidFill>
              </a:rPr>
              <a:t>Jahresplanung</a:t>
            </a:r>
            <a:endParaRPr lang="en-US" sz="1500" dirty="0"/>
          </a:p>
          <a:p>
            <a:pPr marL="0" indent="0">
              <a:buNone/>
            </a:pPr>
            <a:r>
              <a:rPr lang="en-US" sz="1300" dirty="0">
                <a:solidFill>
                  <a:schemeClr val="bg1"/>
                </a:solidFill>
              </a:rPr>
              <a:t>Bereichsleitung – auf Basis des Einsatzplans der Schule</a:t>
            </a:r>
            <a:endParaRPr lang="en-US" sz="1500" dirty="0"/>
          </a:p>
        </p:txBody>
      </p:sp>
      <p:sp>
        <p:nvSpPr>
          <p:cNvPr id="15" name="Pfeil 2"/>
          <p:cNvSpPr/>
          <p:nvPr/>
        </p:nvSpPr>
        <p:spPr>
          <a:xfrm>
            <a:off x="3429000" y="3264408"/>
            <a:ext cx="274320" cy="137160"/>
          </a:xfrm>
          <a:prstGeom prst="downArrow">
            <a:avLst/>
          </a:prstGeom>
          <a:solidFill>
            <a:schemeClr val="accent5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16" name="Stufe 3"/>
          <p:cNvSpPr/>
          <p:nvPr/>
        </p:nvSpPr>
        <p:spPr>
          <a:xfrm>
            <a:off x="548640" y="3419856"/>
            <a:ext cx="6035040" cy="603504"/>
          </a:xfrm>
          <a:prstGeom prst="roundRect">
            <a:avLst>
              <a:gd name="adj" fmla="val 9091"/>
            </a:avLst>
          </a:prstGeom>
          <a:solidFill>
            <a:schemeClr val="accent2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17" name="Text 15"/>
          <p:cNvSpPr txBox="1"/>
          <p:nvPr/>
        </p:nvSpPr>
        <p:spPr>
          <a:xfrm>
            <a:off x="731520" y="3419856"/>
            <a:ext cx="57150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chemeClr val="bg1"/>
                </a:solidFill>
              </a:rPr>
              <a:t>Monatsplanung</a:t>
            </a:r>
            <a:endParaRPr lang="en-US" sz="1500" dirty="0"/>
          </a:p>
          <a:p>
            <a:pPr marL="0" indent="0">
              <a:buNone/>
            </a:pPr>
            <a:r>
              <a:rPr lang="en-US" sz="1300" dirty="0">
                <a:solidFill>
                  <a:schemeClr val="bg1"/>
                </a:solidFill>
              </a:rPr>
              <a:t>Leitung mit Praxisanleitenden – feste Zuordnung</a:t>
            </a:r>
            <a:endParaRPr lang="en-US" sz="1500" dirty="0"/>
          </a:p>
        </p:txBody>
      </p:sp>
      <p:sp>
        <p:nvSpPr>
          <p:cNvPr id="18" name="Pfeil 3"/>
          <p:cNvSpPr/>
          <p:nvPr/>
        </p:nvSpPr>
        <p:spPr>
          <a:xfrm>
            <a:off x="3429000" y="4050792"/>
            <a:ext cx="274320" cy="137160"/>
          </a:xfrm>
          <a:prstGeom prst="downArrow">
            <a:avLst/>
          </a:prstGeom>
          <a:solidFill>
            <a:schemeClr val="accent5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19" name="Stufe 4"/>
          <p:cNvSpPr/>
          <p:nvPr/>
        </p:nvSpPr>
        <p:spPr>
          <a:xfrm>
            <a:off x="548640" y="4206240"/>
            <a:ext cx="6035040" cy="603504"/>
          </a:xfrm>
          <a:prstGeom prst="roundRect">
            <a:avLst>
              <a:gd name="adj" fmla="val 9091"/>
            </a:avLst>
          </a:prstGeom>
          <a:solidFill>
            <a:srgbClr val="6FB0B7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20" name="Text 18"/>
          <p:cNvSpPr txBox="1"/>
          <p:nvPr/>
        </p:nvSpPr>
        <p:spPr>
          <a:xfrm>
            <a:off x="731520" y="4206240"/>
            <a:ext cx="57150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chemeClr val="bg1"/>
                </a:solidFill>
              </a:rPr>
              <a:t>Wochenplanung</a:t>
            </a:r>
            <a:endParaRPr lang="en-US" sz="1500" dirty="0"/>
          </a:p>
          <a:p>
            <a:pPr marL="0" indent="0">
              <a:buNone/>
            </a:pPr>
            <a:r>
              <a:rPr lang="en-US" sz="1300" dirty="0">
                <a:solidFill>
                  <a:schemeClr val="bg1"/>
                </a:solidFill>
              </a:rPr>
              <a:t>freigestellte PA erstellt · Leitung genehmigt</a:t>
            </a:r>
            <a:endParaRPr lang="en-US" sz="1500" dirty="0"/>
          </a:p>
        </p:txBody>
      </p:sp>
      <p:sp>
        <p:nvSpPr>
          <p:cNvPr id="21" name="Mittelbare Aufgaben"/>
          <p:cNvSpPr/>
          <p:nvPr/>
        </p:nvSpPr>
        <p:spPr>
          <a:xfrm>
            <a:off x="6903720" y="1554480"/>
            <a:ext cx="4736592" cy="3291840"/>
          </a:xfrm>
          <a:prstGeom prst="roundRect">
            <a:avLst>
              <a:gd name="adj" fmla="val 2222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22" name="Text 20"/>
          <p:cNvSpPr txBox="1"/>
          <p:nvPr/>
        </p:nvSpPr>
        <p:spPr>
          <a:xfrm>
            <a:off x="7223760" y="1645920"/>
            <a:ext cx="411480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900"/>
              </a:spcAft>
              <a:buNone/>
            </a:pPr>
            <a:r>
              <a:rPr lang="en-US" sz="1500" b="1" dirty="0">
                <a:solidFill>
                  <a:schemeClr val="tx1"/>
                </a:solidFill>
              </a:rPr>
              <a:t>Mittelbare Ausbildungsaufgaben</a:t>
            </a:r>
            <a:endParaRPr lang="en-US" sz="1300" dirty="0"/>
          </a:p>
          <a:p>
            <a:pPr marL="0" indent="0">
              <a:spcAft>
                <a:spcPts val="1400"/>
              </a:spcAft>
              <a:buNone/>
            </a:pPr>
            <a:r>
              <a:rPr lang="en-US" sz="1300" i="1" dirty="0">
                <a:solidFill>
                  <a:schemeClr val="accent1"/>
                </a:solidFill>
              </a:rPr>
              <a:t>ohne gesetzliche Zeitvorgabe</a:t>
            </a:r>
            <a:endParaRPr lang="en-US" sz="13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Curriculumsarbeit: Ausbildungsplan (§ 18 Abs. 2)</a:t>
            </a:r>
            <a:endParaRPr lang="en-US" sz="13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Abstimmung Schule (§ 18 Abs. 3)</a:t>
            </a:r>
            <a:endParaRPr lang="en-US" sz="13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Unterstützung Praxisbegleitung (§ 17 Abs. 3)</a:t>
            </a:r>
            <a:endParaRPr lang="en-US" sz="13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Einsatzplanung, Nachweise</a:t>
            </a:r>
            <a:endParaRPr lang="en-US" sz="130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Prüfungen (§ 14 Abs. 3 APrV)</a:t>
            </a:r>
            <a:endParaRPr lang="en-US" sz="1300" dirty="0"/>
          </a:p>
        </p:txBody>
      </p:sp>
      <p:sp>
        <p:nvSpPr>
          <p:cNvPr id="23" name="Befund"/>
          <p:cNvSpPr/>
          <p:nvPr/>
        </p:nvSpPr>
        <p:spPr>
          <a:xfrm>
            <a:off x="548640" y="5029200"/>
            <a:ext cx="11091672" cy="731520"/>
          </a:xfrm>
          <a:prstGeom prst="roundRect">
            <a:avLst>
              <a:gd name="adj" fmla="val 7500"/>
            </a:avLst>
          </a:prstGeom>
          <a:solidFill>
            <a:schemeClr val="tx2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24" name="Text 22"/>
          <p:cNvSpPr txBox="1"/>
          <p:nvPr/>
        </p:nvSpPr>
        <p:spPr>
          <a:xfrm>
            <a:off x="731520" y="5029200"/>
            <a:ext cx="10744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chemeClr val="accent6"/>
                </a:solidFill>
              </a:rPr>
              <a:t>Befund einer Fallstudie: </a:t>
            </a:r>
            <a:r>
              <a:rPr lang="en-US" sz="1300" dirty="0">
                <a:solidFill>
                  <a:schemeClr val="bg1"/>
                </a:solidFill>
              </a:rPr>
              <a:t>Bei Personalmangel wurde Praxisanleitung in die Versorgung abgezogen; Anleitung verlagerte sich in Überstunden oder lief parallel zur Versorgung.</a:t>
            </a:r>
            <a:endParaRPr lang="en-US" sz="1300" dirty="0"/>
          </a:p>
        </p:txBody>
      </p:sp>
      <p:sp>
        <p:nvSpPr>
          <p:cNvPr id="25" name="Text 23"/>
          <p:cNvSpPr txBox="1"/>
          <p:nvPr/>
        </p:nvSpPr>
        <p:spPr>
          <a:xfrm>
            <a:off x="548640" y="5943600"/>
            <a:ext cx="11064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100" i="1" dirty="0">
                <a:solidFill>
                  <a:schemeClr val="accent5"/>
                </a:solidFill>
              </a:rPr>
              <a:t>§§ 17, 18 ATA-OTA-G; § 14 ATA-OTA-APrV; MAGS NRW, 2023, S. 35, 41; Bär et al., 2024, S. 133 f.; Fellenberg &amp; Rebel, 2025, Kap. 1.3.5; Praxisbeispiel: eigenes Konzept</a:t>
            </a:r>
            <a:endParaRPr lang="en-US" sz="1100" dirty="0"/>
          </a:p>
        </p:txBody>
      </p:sp>
      <p:sp>
        <p:nvSpPr>
          <p:cNvPr id="26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382512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47472"/>
            <a:ext cx="99669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Bedarf ist überall gleich – die verfügbare Zeit nicht</a:t>
            </a:r>
            <a:endParaRPr lang="en-US" sz="2800" dirty="0"/>
          </a:p>
        </p:txBody>
      </p:sp>
      <p:sp>
        <p:nvSpPr>
          <p:cNvPr id="3" name="Navigation makro"/>
          <p:cNvSpPr/>
          <p:nvPr/>
        </p:nvSpPr>
        <p:spPr>
          <a:xfrm>
            <a:off x="11189093" y="411480"/>
            <a:ext cx="170918" cy="162580"/>
          </a:xfrm>
          <a:custGeom>
            <a:avLst/>
            <a:gdLst/>
            <a:ahLst/>
            <a:cxnLst/>
            <a:rect l="l" t="t" r="r" b="b"/>
            <a:pathLst>
              <a:path w="170918" h="162580">
                <a:moveTo>
                  <a:pt x="85459" y="0"/>
                </a:moveTo>
                <a:lnTo>
                  <a:pt x="170918" y="162580"/>
                </a:lnTo>
                <a:lnTo>
                  <a:pt x="0" y="162580"/>
                </a:lnTo>
                <a:close/>
              </a:path>
            </a:pathLst>
          </a:custGeom>
          <a:solidFill>
            <a:schemeClr val="bg2"/>
          </a:solidFill>
          <a:ln w="9525">
            <a:solidFill>
              <a:srgbClr val="C9D1D5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4" name="Navigation s1"/>
          <p:cNvSpPr/>
          <p:nvPr/>
        </p:nvSpPr>
        <p:spPr>
          <a:xfrm>
            <a:off x="11127234" y="596920"/>
            <a:ext cx="294636" cy="94823"/>
          </a:xfrm>
          <a:custGeom>
            <a:avLst/>
            <a:gdLst/>
            <a:ahLst/>
            <a:cxnLst/>
            <a:rect l="l" t="t" r="r" b="b"/>
            <a:pathLst>
              <a:path w="294636" h="94823">
                <a:moveTo>
                  <a:pt x="49843" y="0"/>
                </a:moveTo>
                <a:lnTo>
                  <a:pt x="244793" y="0"/>
                </a:lnTo>
                <a:lnTo>
                  <a:pt x="294636" y="94823"/>
                </a:lnTo>
                <a:lnTo>
                  <a:pt x="0" y="94823"/>
                </a:lnTo>
                <a:close/>
              </a:path>
            </a:pathLst>
          </a:custGeom>
          <a:solidFill>
            <a:schemeClr val="bg2"/>
          </a:solidFill>
          <a:ln w="9525">
            <a:solidFill>
              <a:srgbClr val="C9D1D5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5" name="Navigation s2"/>
          <p:cNvSpPr/>
          <p:nvPr/>
        </p:nvSpPr>
        <p:spPr>
          <a:xfrm>
            <a:off x="11065375" y="714604"/>
            <a:ext cx="418354" cy="94823"/>
          </a:xfrm>
          <a:custGeom>
            <a:avLst/>
            <a:gdLst/>
            <a:ahLst/>
            <a:cxnLst/>
            <a:rect l="l" t="t" r="r" b="b"/>
            <a:pathLst>
              <a:path w="418354" h="94823">
                <a:moveTo>
                  <a:pt x="49843" y="0"/>
                </a:moveTo>
                <a:lnTo>
                  <a:pt x="368511" y="0"/>
                </a:lnTo>
                <a:lnTo>
                  <a:pt x="418354" y="94823"/>
                </a:lnTo>
                <a:lnTo>
                  <a:pt x="0" y="94823"/>
                </a:lnTo>
                <a:close/>
              </a:path>
            </a:pathLst>
          </a:custGeom>
          <a:solidFill>
            <a:schemeClr val="bg2"/>
          </a:solidFill>
          <a:ln w="9525">
            <a:solidFill>
              <a:srgbClr val="C9D1D5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6" name="Navigation s3"/>
          <p:cNvSpPr/>
          <p:nvPr/>
        </p:nvSpPr>
        <p:spPr>
          <a:xfrm>
            <a:off x="11003516" y="832287"/>
            <a:ext cx="542073" cy="94823"/>
          </a:xfrm>
          <a:custGeom>
            <a:avLst/>
            <a:gdLst/>
            <a:ahLst/>
            <a:cxnLst/>
            <a:rect l="l" t="t" r="r" b="b"/>
            <a:pathLst>
              <a:path w="542073" h="94823">
                <a:moveTo>
                  <a:pt x="49843" y="0"/>
                </a:moveTo>
                <a:lnTo>
                  <a:pt x="492230" y="0"/>
                </a:lnTo>
                <a:lnTo>
                  <a:pt x="542073" y="94823"/>
                </a:lnTo>
                <a:lnTo>
                  <a:pt x="0" y="94823"/>
                </a:lnTo>
                <a:close/>
              </a:path>
            </a:pathLst>
          </a:custGeom>
          <a:solidFill>
            <a:schemeClr val="accent3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7" name="Navigation mikro"/>
          <p:cNvSpPr/>
          <p:nvPr/>
        </p:nvSpPr>
        <p:spPr>
          <a:xfrm>
            <a:off x="10899648" y="949970"/>
            <a:ext cx="749808" cy="174742"/>
          </a:xfrm>
          <a:custGeom>
            <a:avLst/>
            <a:gdLst/>
            <a:ahLst/>
            <a:cxnLst/>
            <a:rect l="l" t="t" r="r" b="b"/>
            <a:pathLst>
              <a:path w="749808" h="174742">
                <a:moveTo>
                  <a:pt x="91851" y="0"/>
                </a:moveTo>
                <a:lnTo>
                  <a:pt x="657957" y="0"/>
                </a:lnTo>
                <a:lnTo>
                  <a:pt x="749808" y="174742"/>
                </a:lnTo>
                <a:lnTo>
                  <a:pt x="0" y="174742"/>
                </a:lnTo>
                <a:close/>
              </a:path>
            </a:pathLst>
          </a:custGeom>
          <a:solidFill>
            <a:schemeClr val="bg2"/>
          </a:solidFill>
          <a:ln w="9525">
            <a:solidFill>
              <a:srgbClr val="C9D1D5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8" name="Text 6"/>
          <p:cNvSpPr txBox="1"/>
          <p:nvPr/>
        </p:nvSpPr>
        <p:spPr>
          <a:xfrm>
            <a:off x="10625328" y="1143000"/>
            <a:ext cx="129844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kern="0" spc="100" dirty="0">
                <a:solidFill>
                  <a:schemeClr val="accent5"/>
                </a:solidFill>
              </a:rPr>
              <a:t>MESO · 3</a:t>
            </a:r>
            <a:endParaRPr lang="en-US" sz="900" dirty="0"/>
          </a:p>
        </p:txBody>
      </p:sp>
      <p:sp>
        <p:nvSpPr>
          <p:cNvPr id="9" name="Rechnung 1"/>
          <p:cNvSpPr/>
          <p:nvPr/>
        </p:nvSpPr>
        <p:spPr>
          <a:xfrm>
            <a:off x="548640" y="1554480"/>
            <a:ext cx="3310128" cy="3017520"/>
          </a:xfrm>
          <a:prstGeom prst="roundRect">
            <a:avLst>
              <a:gd name="adj" fmla="val 2424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10" name="Text 8"/>
          <p:cNvSpPr txBox="1"/>
          <p:nvPr/>
        </p:nvSpPr>
        <p:spPr>
          <a:xfrm>
            <a:off x="731520" y="1691640"/>
            <a:ext cx="294436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b="1" kern="0" spc="100" dirty="0">
                <a:solidFill>
                  <a:schemeClr val="accent5"/>
                </a:solidFill>
              </a:rPr>
              <a:t>1  BEDARF</a:t>
            </a:r>
            <a:endParaRPr lang="en-US" sz="1000" dirty="0"/>
          </a:p>
          <a:p>
            <a:pPr marL="0" indent="0">
              <a:buNone/>
            </a:pPr>
            <a:r>
              <a:rPr lang="en-US" sz="1100" i="1" dirty="0">
                <a:solidFill>
                  <a:schemeClr val="accent1"/>
                </a:solidFill>
              </a:rPr>
              <a:t>gesetzlich – überall gleich</a:t>
            </a:r>
            <a:endParaRPr lang="en-US" sz="1000" dirty="0"/>
          </a:p>
        </p:txBody>
      </p:sp>
      <p:sp>
        <p:nvSpPr>
          <p:cNvPr id="11" name="Text 9"/>
          <p:cNvSpPr txBox="1"/>
          <p:nvPr/>
        </p:nvSpPr>
        <p:spPr>
          <a:xfrm>
            <a:off x="731520" y="2286000"/>
            <a:ext cx="2944368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1 Azubi × 833 h Praxis je Jahr¹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× 10 % bzw. 15 % Anleitung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2203704" y="3063240"/>
            <a:ext cx="0" cy="868680"/>
          </a:xfrm>
          <a:prstGeom prst="line">
            <a:avLst/>
          </a:prstGeom>
          <a:noFill/>
          <a:ln w="9525">
            <a:solidFill>
              <a:srgbClr val="C9D3D6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13" name="Text 11"/>
          <p:cNvSpPr txBox="1"/>
          <p:nvPr/>
        </p:nvSpPr>
        <p:spPr>
          <a:xfrm>
            <a:off x="594360" y="3017520"/>
            <a:ext cx="156362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chemeClr val="accent1"/>
                </a:solidFill>
              </a:rPr>
              <a:t>83 h</a:t>
            </a:r>
            <a:endParaRPr lang="en-US" sz="2600" dirty="0"/>
          </a:p>
        </p:txBody>
      </p:sp>
      <p:sp>
        <p:nvSpPr>
          <p:cNvPr id="14" name="Text 12"/>
          <p:cNvSpPr txBox="1"/>
          <p:nvPr/>
        </p:nvSpPr>
        <p:spPr>
          <a:xfrm>
            <a:off x="594360" y="3566160"/>
            <a:ext cx="156362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chemeClr val="accent1"/>
                </a:solidFill>
              </a:rPr>
              <a:t>10 %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2249424" y="3017520"/>
            <a:ext cx="156362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chemeClr val="tx2"/>
                </a:solidFill>
              </a:rPr>
              <a:t>125 h</a:t>
            </a:r>
            <a:endParaRPr lang="en-US" sz="2600" dirty="0"/>
          </a:p>
        </p:txBody>
      </p:sp>
      <p:sp>
        <p:nvSpPr>
          <p:cNvPr id="16" name="Text 14"/>
          <p:cNvSpPr txBox="1"/>
          <p:nvPr/>
        </p:nvSpPr>
        <p:spPr>
          <a:xfrm>
            <a:off x="2249424" y="3566160"/>
            <a:ext cx="156362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chemeClr val="tx2"/>
                </a:solidFill>
              </a:rPr>
              <a:t>15 %</a:t>
            </a:r>
            <a:endParaRPr lang="en-US" sz="1300" dirty="0"/>
          </a:p>
        </p:txBody>
      </p:sp>
      <p:sp>
        <p:nvSpPr>
          <p:cNvPr id="17" name="Text 15"/>
          <p:cNvSpPr txBox="1"/>
          <p:nvPr/>
        </p:nvSpPr>
        <p:spPr>
          <a:xfrm>
            <a:off x="731520" y="4069080"/>
            <a:ext cx="294436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chemeClr val="accent5"/>
                </a:solidFill>
              </a:rPr>
              <a:t>Anleitung je Azubi und Jahr</a:t>
            </a:r>
            <a:endParaRPr lang="en-US" sz="1100" dirty="0"/>
          </a:p>
        </p:txBody>
      </p:sp>
      <p:sp>
        <p:nvSpPr>
          <p:cNvPr id="18" name="Rechnung 2"/>
          <p:cNvSpPr/>
          <p:nvPr/>
        </p:nvSpPr>
        <p:spPr>
          <a:xfrm>
            <a:off x="4439412" y="1554480"/>
            <a:ext cx="3310128" cy="3017520"/>
          </a:xfrm>
          <a:prstGeom prst="roundRect">
            <a:avLst>
              <a:gd name="adj" fmla="val 2424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19" name="Text 17"/>
          <p:cNvSpPr txBox="1"/>
          <p:nvPr/>
        </p:nvSpPr>
        <p:spPr>
          <a:xfrm>
            <a:off x="4622292" y="1691640"/>
            <a:ext cx="294436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b="1" kern="0" spc="100" dirty="0">
                <a:solidFill>
                  <a:schemeClr val="accent5"/>
                </a:solidFill>
              </a:rPr>
              <a:t>2  VERFÜGBARE ZEIT</a:t>
            </a:r>
            <a:endParaRPr lang="en-US" sz="1000" dirty="0"/>
          </a:p>
          <a:p>
            <a:pPr marL="0" indent="0">
              <a:buNone/>
            </a:pPr>
            <a:r>
              <a:rPr lang="en-US" sz="1100" i="1" dirty="0">
                <a:solidFill>
                  <a:schemeClr val="accent1"/>
                </a:solidFill>
              </a:rPr>
              <a:t>hausabhängig – NRW 2027</a:t>
            </a:r>
            <a:endParaRPr lang="en-US" sz="1000" dirty="0"/>
          </a:p>
        </p:txBody>
      </p:sp>
      <p:graphicFrame>
        <p:nvGraphicFramePr>
          <p:cNvPr id="2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622292" y="2267712"/>
          <a:ext cx="2944368" cy="1234440"/>
        </p:xfrm>
        <a:graphic>
          <a:graphicData uri="http://schemas.openxmlformats.org/drawingml/2006/table">
            <a:tbl>
              <a:tblPr/>
              <a:tblGrid>
                <a:gridCol w="22128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4688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Werktage Mo–Fr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8288" marR="18288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261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8288" marR="18288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88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− Feiertage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8288" marR="18288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8288" marR="18288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88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− Urlaub (TVöD 2027)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8288" marR="18288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31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8288" marR="18288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88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− Krankheit²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8288" marR="18288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18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8288" marR="18288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688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= Anwesenheitstage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8288" marR="18288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205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8288" marR="18288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1" name="Text 18"/>
          <p:cNvSpPr txBox="1"/>
          <p:nvPr/>
        </p:nvSpPr>
        <p:spPr>
          <a:xfrm>
            <a:off x="4622292" y="3566160"/>
            <a:ext cx="29443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chemeClr val="accent5"/>
                </a:solidFill>
              </a:rPr>
              <a:t>× 7,7 h − 24 h Fortbildung (§ 9 APrV)</a:t>
            </a:r>
            <a:endParaRPr lang="en-US" sz="1100" dirty="0"/>
          </a:p>
        </p:txBody>
      </p:sp>
      <p:sp>
        <p:nvSpPr>
          <p:cNvPr id="22" name="Text 19"/>
          <p:cNvSpPr txBox="1"/>
          <p:nvPr/>
        </p:nvSpPr>
        <p:spPr>
          <a:xfrm>
            <a:off x="4622292" y="3840480"/>
            <a:ext cx="294436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chemeClr val="tx2"/>
                </a:solidFill>
              </a:rPr>
              <a:t>≈ 1.550 h</a:t>
            </a:r>
            <a:endParaRPr lang="en-US" sz="2600" dirty="0"/>
          </a:p>
          <a:p>
            <a:pPr marL="0" indent="0" algn="ctr">
              <a:buNone/>
            </a:pPr>
            <a:r>
              <a:rPr lang="en-US" sz="1100" dirty="0">
                <a:solidFill>
                  <a:schemeClr val="accent5"/>
                </a:solidFill>
              </a:rPr>
              <a:t>netto je Praxisanleitung und Jahr</a:t>
            </a:r>
            <a:endParaRPr lang="en-US" sz="2600" dirty="0"/>
          </a:p>
        </p:txBody>
      </p:sp>
      <p:sp>
        <p:nvSpPr>
          <p:cNvPr id="23" name="Rechnung 3"/>
          <p:cNvSpPr/>
          <p:nvPr/>
        </p:nvSpPr>
        <p:spPr>
          <a:xfrm>
            <a:off x="8330184" y="1554480"/>
            <a:ext cx="3310128" cy="3017520"/>
          </a:xfrm>
          <a:prstGeom prst="roundRect">
            <a:avLst>
              <a:gd name="adj" fmla="val 2424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24" name="Text 21"/>
          <p:cNvSpPr txBox="1"/>
          <p:nvPr/>
        </p:nvSpPr>
        <p:spPr>
          <a:xfrm>
            <a:off x="8513064" y="1691640"/>
            <a:ext cx="294436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b="1" kern="0" spc="100" dirty="0">
                <a:solidFill>
                  <a:schemeClr val="accent5"/>
                </a:solidFill>
              </a:rPr>
              <a:t>3  STELLENANTEIL</a:t>
            </a:r>
            <a:endParaRPr lang="en-US" sz="1000" dirty="0"/>
          </a:p>
          <a:p>
            <a:pPr marL="0" indent="0">
              <a:buNone/>
            </a:pPr>
            <a:r>
              <a:rPr lang="en-US" sz="1100" i="1" dirty="0">
                <a:solidFill>
                  <a:schemeClr val="accent1"/>
                </a:solidFill>
              </a:rPr>
              <a:t>Bedarf ÷ verfügbare Zeit</a:t>
            </a:r>
            <a:endParaRPr lang="en-US" sz="1000" dirty="0"/>
          </a:p>
        </p:txBody>
      </p:sp>
      <p:sp>
        <p:nvSpPr>
          <p:cNvPr id="25" name="Text 22"/>
          <p:cNvSpPr txBox="1"/>
          <p:nvPr/>
        </p:nvSpPr>
        <p:spPr>
          <a:xfrm>
            <a:off x="8513064" y="2286000"/>
            <a:ext cx="2944368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83 h ÷ 1.550 h  |  125 h ÷ 1.550 h</a:t>
            </a:r>
            <a:endParaRPr lang="en-US" sz="1300" dirty="0"/>
          </a:p>
        </p:txBody>
      </p:sp>
      <p:sp>
        <p:nvSpPr>
          <p:cNvPr id="26" name="Shape 23"/>
          <p:cNvSpPr/>
          <p:nvPr/>
        </p:nvSpPr>
        <p:spPr>
          <a:xfrm>
            <a:off x="9985248" y="3063240"/>
            <a:ext cx="0" cy="868680"/>
          </a:xfrm>
          <a:prstGeom prst="line">
            <a:avLst/>
          </a:prstGeom>
          <a:noFill/>
          <a:ln w="9525">
            <a:solidFill>
              <a:srgbClr val="C9D3D6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27" name="Text 24"/>
          <p:cNvSpPr txBox="1"/>
          <p:nvPr/>
        </p:nvSpPr>
        <p:spPr>
          <a:xfrm>
            <a:off x="8375904" y="3017520"/>
            <a:ext cx="156362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chemeClr val="accent1"/>
                </a:solidFill>
              </a:rPr>
              <a:t>≈ 0,05</a:t>
            </a:r>
            <a:endParaRPr lang="en-US" sz="2600" dirty="0"/>
          </a:p>
        </p:txBody>
      </p:sp>
      <p:sp>
        <p:nvSpPr>
          <p:cNvPr id="28" name="Text 25"/>
          <p:cNvSpPr txBox="1"/>
          <p:nvPr/>
        </p:nvSpPr>
        <p:spPr>
          <a:xfrm>
            <a:off x="8375904" y="3566160"/>
            <a:ext cx="156362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chemeClr val="accent1"/>
                </a:solidFill>
              </a:rPr>
              <a:t>VK · 10 %</a:t>
            </a:r>
            <a:endParaRPr lang="en-US" sz="1300" dirty="0"/>
          </a:p>
        </p:txBody>
      </p:sp>
      <p:sp>
        <p:nvSpPr>
          <p:cNvPr id="29" name="Text 26"/>
          <p:cNvSpPr txBox="1"/>
          <p:nvPr/>
        </p:nvSpPr>
        <p:spPr>
          <a:xfrm>
            <a:off x="10030968" y="3017520"/>
            <a:ext cx="156362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chemeClr val="tx2"/>
                </a:solidFill>
              </a:rPr>
              <a:t>≈ 0,08</a:t>
            </a:r>
            <a:endParaRPr lang="en-US" sz="2600" dirty="0"/>
          </a:p>
        </p:txBody>
      </p:sp>
      <p:sp>
        <p:nvSpPr>
          <p:cNvPr id="30" name="Text 27"/>
          <p:cNvSpPr txBox="1"/>
          <p:nvPr/>
        </p:nvSpPr>
        <p:spPr>
          <a:xfrm>
            <a:off x="10030968" y="3566160"/>
            <a:ext cx="156362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chemeClr val="tx2"/>
                </a:solidFill>
              </a:rPr>
              <a:t>VK · 15 %</a:t>
            </a:r>
            <a:endParaRPr lang="en-US" sz="1300" dirty="0"/>
          </a:p>
        </p:txBody>
      </p:sp>
      <p:sp>
        <p:nvSpPr>
          <p:cNvPr id="31" name="Text 28"/>
          <p:cNvSpPr txBox="1"/>
          <p:nvPr/>
        </p:nvSpPr>
        <p:spPr>
          <a:xfrm>
            <a:off x="8513064" y="4069080"/>
            <a:ext cx="294436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chemeClr val="accent5"/>
                </a:solidFill>
              </a:rPr>
              <a:t>je Azubi – × Anzahl Ihrer Auszubildenden</a:t>
            </a:r>
            <a:endParaRPr lang="en-US" sz="1100" dirty="0"/>
          </a:p>
        </p:txBody>
      </p:sp>
      <p:sp>
        <p:nvSpPr>
          <p:cNvPr id="32" name="Shape 29"/>
          <p:cNvSpPr/>
          <p:nvPr/>
        </p:nvSpPr>
        <p:spPr>
          <a:xfrm>
            <a:off x="3943350" y="2857500"/>
            <a:ext cx="411480" cy="41148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33" name="Text 30"/>
          <p:cNvSpPr txBox="1"/>
          <p:nvPr/>
        </p:nvSpPr>
        <p:spPr>
          <a:xfrm>
            <a:off x="3943350" y="285750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chemeClr val="bg1"/>
                </a:solidFill>
              </a:rPr>
              <a:t>÷</a:t>
            </a:r>
            <a:endParaRPr lang="en-US" sz="1800" dirty="0"/>
          </a:p>
        </p:txBody>
      </p:sp>
      <p:sp>
        <p:nvSpPr>
          <p:cNvPr id="34" name="Shape 31"/>
          <p:cNvSpPr/>
          <p:nvPr/>
        </p:nvSpPr>
        <p:spPr>
          <a:xfrm>
            <a:off x="7834122" y="2857500"/>
            <a:ext cx="411480" cy="41148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35" name="Text 32"/>
          <p:cNvSpPr txBox="1"/>
          <p:nvPr/>
        </p:nvSpPr>
        <p:spPr>
          <a:xfrm>
            <a:off x="7834122" y="285750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chemeClr val="bg1"/>
                </a:solidFill>
              </a:rPr>
              <a:t>=</a:t>
            </a:r>
            <a:endParaRPr lang="en-US" sz="1800" dirty="0"/>
          </a:p>
        </p:txBody>
      </p:sp>
      <p:sp>
        <p:nvSpPr>
          <p:cNvPr id="36" name="Mindestrechnung"/>
          <p:cNvSpPr/>
          <p:nvPr/>
        </p:nvSpPr>
        <p:spPr>
          <a:xfrm>
            <a:off x="548640" y="4754880"/>
            <a:ext cx="11091672" cy="566928"/>
          </a:xfrm>
          <a:prstGeom prst="roundRect">
            <a:avLst>
              <a:gd name="adj" fmla="val 9677"/>
            </a:avLst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37" name="Text 34"/>
          <p:cNvSpPr txBox="1"/>
          <p:nvPr/>
        </p:nvSpPr>
        <p:spPr>
          <a:xfrm>
            <a:off x="704088" y="4754880"/>
            <a:ext cx="10789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Mindestrechnung: </a:t>
            </a:r>
            <a:r>
              <a:rPr lang="en-US" sz="1300" dirty="0">
                <a:solidFill>
                  <a:schemeClr val="tx1"/>
                </a:solidFill>
              </a:rPr>
              <a:t>nur gesetzliche Anleitungszeit, ohne mittelbare Ausbildungsaufgaben. Mit den Werten des eigenen Hauses rechnen: Feiertage, Urlaub, Ausfall, Dienstmodell.</a:t>
            </a:r>
            <a:endParaRPr lang="en-US" sz="1300" dirty="0"/>
          </a:p>
        </p:txBody>
      </p:sp>
      <p:sp>
        <p:nvSpPr>
          <p:cNvPr id="38" name="Text 35"/>
          <p:cNvSpPr txBox="1"/>
          <p:nvPr/>
        </p:nvSpPr>
        <p:spPr>
          <a:xfrm>
            <a:off x="548640" y="5413248"/>
            <a:ext cx="11064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chemeClr val="accent5"/>
                </a:solidFill>
              </a:rPr>
              <a:t>¹ 2.500 h ÷ 3 Ausbildungsjahre   ² Ø Krankenpflege 2025: 25,8 AU-Kalendertage ≈ 18 Arbeitstage</a:t>
            </a:r>
            <a:endParaRPr lang="en-US" sz="1100" dirty="0"/>
          </a:p>
        </p:txBody>
      </p:sp>
      <p:sp>
        <p:nvSpPr>
          <p:cNvPr id="39" name="Text 36"/>
          <p:cNvSpPr txBox="1"/>
          <p:nvPr/>
        </p:nvSpPr>
        <p:spPr>
          <a:xfrm>
            <a:off x="548640" y="5943600"/>
            <a:ext cx="11064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100" i="1" dirty="0">
                <a:solidFill>
                  <a:schemeClr val="accent5"/>
                </a:solidFill>
              </a:rPr>
              <a:t>§ 13 Abs. 2, § 16 ATA-OTA-G; § 9 ATA-OTA-APrV; Feiertage NRW 2027; TVöD § 26 i. V. m. Tarifeinigung vom 06.04.2025; Techniker Krankenkasse, 2026; eigene Berechnung</a:t>
            </a:r>
            <a:endParaRPr lang="en-US" sz="1100" dirty="0"/>
          </a:p>
        </p:txBody>
      </p:sp>
      <p:sp>
        <p:nvSpPr>
          <p:cNvPr id="40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382512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47472"/>
            <a:ext cx="99669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Mehrere Jahrgänge: geplant wird für die Spitze</a:t>
            </a:r>
            <a:endParaRPr lang="en-US" sz="2800" dirty="0"/>
          </a:p>
        </p:txBody>
      </p:sp>
      <p:sp>
        <p:nvSpPr>
          <p:cNvPr id="3" name="Navigation makro"/>
          <p:cNvSpPr/>
          <p:nvPr/>
        </p:nvSpPr>
        <p:spPr>
          <a:xfrm>
            <a:off x="11189093" y="411480"/>
            <a:ext cx="170918" cy="162580"/>
          </a:xfrm>
          <a:custGeom>
            <a:avLst/>
            <a:gdLst/>
            <a:ahLst/>
            <a:cxnLst/>
            <a:rect l="l" t="t" r="r" b="b"/>
            <a:pathLst>
              <a:path w="170918" h="162580">
                <a:moveTo>
                  <a:pt x="85459" y="0"/>
                </a:moveTo>
                <a:lnTo>
                  <a:pt x="170918" y="162580"/>
                </a:lnTo>
                <a:lnTo>
                  <a:pt x="0" y="162580"/>
                </a:lnTo>
                <a:close/>
              </a:path>
            </a:pathLst>
          </a:custGeom>
          <a:solidFill>
            <a:schemeClr val="bg2"/>
          </a:solidFill>
          <a:ln w="9525">
            <a:solidFill>
              <a:srgbClr val="C9D1D5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4" name="Navigation s1"/>
          <p:cNvSpPr/>
          <p:nvPr/>
        </p:nvSpPr>
        <p:spPr>
          <a:xfrm>
            <a:off x="11127234" y="596920"/>
            <a:ext cx="294636" cy="94823"/>
          </a:xfrm>
          <a:custGeom>
            <a:avLst/>
            <a:gdLst/>
            <a:ahLst/>
            <a:cxnLst/>
            <a:rect l="l" t="t" r="r" b="b"/>
            <a:pathLst>
              <a:path w="294636" h="94823">
                <a:moveTo>
                  <a:pt x="49843" y="0"/>
                </a:moveTo>
                <a:lnTo>
                  <a:pt x="244793" y="0"/>
                </a:lnTo>
                <a:lnTo>
                  <a:pt x="294636" y="94823"/>
                </a:lnTo>
                <a:lnTo>
                  <a:pt x="0" y="94823"/>
                </a:lnTo>
                <a:close/>
              </a:path>
            </a:pathLst>
          </a:custGeom>
          <a:solidFill>
            <a:schemeClr val="bg2"/>
          </a:solidFill>
          <a:ln w="9525">
            <a:solidFill>
              <a:srgbClr val="C9D1D5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5" name="Navigation s2"/>
          <p:cNvSpPr/>
          <p:nvPr/>
        </p:nvSpPr>
        <p:spPr>
          <a:xfrm>
            <a:off x="11065375" y="714604"/>
            <a:ext cx="418354" cy="94823"/>
          </a:xfrm>
          <a:custGeom>
            <a:avLst/>
            <a:gdLst/>
            <a:ahLst/>
            <a:cxnLst/>
            <a:rect l="l" t="t" r="r" b="b"/>
            <a:pathLst>
              <a:path w="418354" h="94823">
                <a:moveTo>
                  <a:pt x="49843" y="0"/>
                </a:moveTo>
                <a:lnTo>
                  <a:pt x="368511" y="0"/>
                </a:lnTo>
                <a:lnTo>
                  <a:pt x="418354" y="94823"/>
                </a:lnTo>
                <a:lnTo>
                  <a:pt x="0" y="94823"/>
                </a:lnTo>
                <a:close/>
              </a:path>
            </a:pathLst>
          </a:custGeom>
          <a:solidFill>
            <a:schemeClr val="bg2"/>
          </a:solidFill>
          <a:ln w="9525">
            <a:solidFill>
              <a:srgbClr val="C9D1D5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6" name="Navigation s3"/>
          <p:cNvSpPr/>
          <p:nvPr/>
        </p:nvSpPr>
        <p:spPr>
          <a:xfrm>
            <a:off x="11003516" y="832287"/>
            <a:ext cx="542073" cy="94823"/>
          </a:xfrm>
          <a:custGeom>
            <a:avLst/>
            <a:gdLst/>
            <a:ahLst/>
            <a:cxnLst/>
            <a:rect l="l" t="t" r="r" b="b"/>
            <a:pathLst>
              <a:path w="542073" h="94823">
                <a:moveTo>
                  <a:pt x="49843" y="0"/>
                </a:moveTo>
                <a:lnTo>
                  <a:pt x="492230" y="0"/>
                </a:lnTo>
                <a:lnTo>
                  <a:pt x="542073" y="94823"/>
                </a:lnTo>
                <a:lnTo>
                  <a:pt x="0" y="94823"/>
                </a:lnTo>
                <a:close/>
              </a:path>
            </a:pathLst>
          </a:custGeom>
          <a:solidFill>
            <a:schemeClr val="accent3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7" name="Navigation mikro"/>
          <p:cNvSpPr/>
          <p:nvPr/>
        </p:nvSpPr>
        <p:spPr>
          <a:xfrm>
            <a:off x="10899648" y="949970"/>
            <a:ext cx="749808" cy="174742"/>
          </a:xfrm>
          <a:custGeom>
            <a:avLst/>
            <a:gdLst/>
            <a:ahLst/>
            <a:cxnLst/>
            <a:rect l="l" t="t" r="r" b="b"/>
            <a:pathLst>
              <a:path w="749808" h="174742">
                <a:moveTo>
                  <a:pt x="91851" y="0"/>
                </a:moveTo>
                <a:lnTo>
                  <a:pt x="657957" y="0"/>
                </a:lnTo>
                <a:lnTo>
                  <a:pt x="749808" y="174742"/>
                </a:lnTo>
                <a:lnTo>
                  <a:pt x="0" y="174742"/>
                </a:lnTo>
                <a:close/>
              </a:path>
            </a:pathLst>
          </a:custGeom>
          <a:solidFill>
            <a:schemeClr val="bg2"/>
          </a:solidFill>
          <a:ln w="9525">
            <a:solidFill>
              <a:srgbClr val="C9D1D5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8" name="Text 6"/>
          <p:cNvSpPr txBox="1"/>
          <p:nvPr/>
        </p:nvSpPr>
        <p:spPr>
          <a:xfrm>
            <a:off x="10625328" y="1143000"/>
            <a:ext cx="129844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kern="0" spc="100" dirty="0">
                <a:solidFill>
                  <a:schemeClr val="accent5"/>
                </a:solidFill>
              </a:rPr>
              <a:t>MESO · 3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2331720" y="1463040"/>
            <a:ext cx="77571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chemeClr val="accent5"/>
                </a:solidFill>
              </a:rPr>
              <a:t>Aug</a:t>
            </a:r>
            <a:endParaRPr lang="en-US" sz="1000" dirty="0"/>
          </a:p>
        </p:txBody>
      </p:sp>
      <p:sp>
        <p:nvSpPr>
          <p:cNvPr id="10" name="Text 8"/>
          <p:cNvSpPr txBox="1"/>
          <p:nvPr/>
        </p:nvSpPr>
        <p:spPr>
          <a:xfrm>
            <a:off x="3107436" y="1463040"/>
            <a:ext cx="77571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chemeClr val="accent5"/>
                </a:solidFill>
              </a:rPr>
              <a:t>Sep</a:t>
            </a:r>
            <a:endParaRPr lang="en-US" sz="1000" dirty="0"/>
          </a:p>
        </p:txBody>
      </p:sp>
      <p:sp>
        <p:nvSpPr>
          <p:cNvPr id="11" name="Text 9"/>
          <p:cNvSpPr txBox="1"/>
          <p:nvPr/>
        </p:nvSpPr>
        <p:spPr>
          <a:xfrm>
            <a:off x="3883152" y="1463040"/>
            <a:ext cx="77571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chemeClr val="accent5"/>
                </a:solidFill>
              </a:rPr>
              <a:t>Okt</a:t>
            </a:r>
            <a:endParaRPr lang="en-US" sz="1000" dirty="0"/>
          </a:p>
        </p:txBody>
      </p:sp>
      <p:sp>
        <p:nvSpPr>
          <p:cNvPr id="12" name="Text 10"/>
          <p:cNvSpPr txBox="1"/>
          <p:nvPr/>
        </p:nvSpPr>
        <p:spPr>
          <a:xfrm>
            <a:off x="4658868" y="1463040"/>
            <a:ext cx="77571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chemeClr val="accent5"/>
                </a:solidFill>
              </a:rPr>
              <a:t>Nov</a:t>
            </a:r>
            <a:endParaRPr lang="en-US" sz="1000" dirty="0"/>
          </a:p>
        </p:txBody>
      </p:sp>
      <p:sp>
        <p:nvSpPr>
          <p:cNvPr id="13" name="Text 11"/>
          <p:cNvSpPr txBox="1"/>
          <p:nvPr/>
        </p:nvSpPr>
        <p:spPr>
          <a:xfrm>
            <a:off x="5434584" y="1463040"/>
            <a:ext cx="77571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chemeClr val="accent5"/>
                </a:solidFill>
              </a:rPr>
              <a:t>Dez</a:t>
            </a:r>
            <a:endParaRPr lang="en-US" sz="1000" dirty="0"/>
          </a:p>
        </p:txBody>
      </p:sp>
      <p:sp>
        <p:nvSpPr>
          <p:cNvPr id="14" name="Text 12"/>
          <p:cNvSpPr txBox="1"/>
          <p:nvPr/>
        </p:nvSpPr>
        <p:spPr>
          <a:xfrm>
            <a:off x="6210300" y="1463040"/>
            <a:ext cx="77571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chemeClr val="accent5"/>
                </a:solidFill>
              </a:rPr>
              <a:t>Jan</a:t>
            </a:r>
            <a:endParaRPr lang="en-US" sz="1000" dirty="0"/>
          </a:p>
        </p:txBody>
      </p:sp>
      <p:sp>
        <p:nvSpPr>
          <p:cNvPr id="15" name="Text 13"/>
          <p:cNvSpPr txBox="1"/>
          <p:nvPr/>
        </p:nvSpPr>
        <p:spPr>
          <a:xfrm>
            <a:off x="6986016" y="1463040"/>
            <a:ext cx="77571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chemeClr val="accent5"/>
                </a:solidFill>
              </a:rPr>
              <a:t>Feb</a:t>
            </a:r>
            <a:endParaRPr lang="en-US" sz="1000" dirty="0"/>
          </a:p>
        </p:txBody>
      </p:sp>
      <p:sp>
        <p:nvSpPr>
          <p:cNvPr id="16" name="Text 14"/>
          <p:cNvSpPr txBox="1"/>
          <p:nvPr/>
        </p:nvSpPr>
        <p:spPr>
          <a:xfrm>
            <a:off x="7761732" y="1463040"/>
            <a:ext cx="77571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chemeClr val="accent5"/>
                </a:solidFill>
              </a:rPr>
              <a:t>Mär</a:t>
            </a:r>
            <a:endParaRPr lang="en-US" sz="1000" dirty="0"/>
          </a:p>
        </p:txBody>
      </p:sp>
      <p:sp>
        <p:nvSpPr>
          <p:cNvPr id="17" name="Text 15"/>
          <p:cNvSpPr txBox="1"/>
          <p:nvPr/>
        </p:nvSpPr>
        <p:spPr>
          <a:xfrm>
            <a:off x="8537448" y="1463040"/>
            <a:ext cx="77571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chemeClr val="accent5"/>
                </a:solidFill>
              </a:rPr>
              <a:t>Apr</a:t>
            </a:r>
            <a:endParaRPr lang="en-US" sz="1000" dirty="0"/>
          </a:p>
        </p:txBody>
      </p:sp>
      <p:sp>
        <p:nvSpPr>
          <p:cNvPr id="18" name="Text 16"/>
          <p:cNvSpPr txBox="1"/>
          <p:nvPr/>
        </p:nvSpPr>
        <p:spPr>
          <a:xfrm>
            <a:off x="9313164" y="1463040"/>
            <a:ext cx="77571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chemeClr val="accent5"/>
                </a:solidFill>
              </a:rPr>
              <a:t>Mai</a:t>
            </a:r>
            <a:endParaRPr lang="en-US" sz="1000" dirty="0"/>
          </a:p>
        </p:txBody>
      </p:sp>
      <p:sp>
        <p:nvSpPr>
          <p:cNvPr id="19" name="Text 17"/>
          <p:cNvSpPr txBox="1"/>
          <p:nvPr/>
        </p:nvSpPr>
        <p:spPr>
          <a:xfrm>
            <a:off x="10088880" y="1463040"/>
            <a:ext cx="77571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chemeClr val="accent5"/>
                </a:solidFill>
              </a:rPr>
              <a:t>Jun</a:t>
            </a:r>
            <a:endParaRPr lang="en-US" sz="1000" dirty="0"/>
          </a:p>
        </p:txBody>
      </p:sp>
      <p:sp>
        <p:nvSpPr>
          <p:cNvPr id="20" name="Text 18"/>
          <p:cNvSpPr txBox="1"/>
          <p:nvPr/>
        </p:nvSpPr>
        <p:spPr>
          <a:xfrm>
            <a:off x="10864596" y="1463040"/>
            <a:ext cx="77571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chemeClr val="accent5"/>
                </a:solidFill>
              </a:rPr>
              <a:t>Jul</a:t>
            </a:r>
            <a:endParaRPr lang="en-US" sz="1000" dirty="0"/>
          </a:p>
        </p:txBody>
      </p:sp>
      <p:sp>
        <p:nvSpPr>
          <p:cNvPr id="21" name="Text 19"/>
          <p:cNvSpPr txBox="1"/>
          <p:nvPr/>
        </p:nvSpPr>
        <p:spPr>
          <a:xfrm>
            <a:off x="548640" y="1737360"/>
            <a:ext cx="17373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chemeClr val="tx1"/>
                </a:solidFill>
              </a:rPr>
              <a:t>1. Ausbildungsjahr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2340864" y="1737360"/>
            <a:ext cx="876769" cy="310896"/>
          </a:xfrm>
          <a:prstGeom prst="rect">
            <a:avLst/>
          </a:prstGeom>
          <a:solidFill>
            <a:schemeClr val="bg2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23" name="Text 21"/>
          <p:cNvSpPr txBox="1"/>
          <p:nvPr/>
        </p:nvSpPr>
        <p:spPr>
          <a:xfrm>
            <a:off x="2331720" y="1737360"/>
            <a:ext cx="895057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chemeClr val="accent5"/>
                </a:solidFill>
              </a:rPr>
              <a:t>Schule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3235921" y="1737360"/>
            <a:ext cx="1413803" cy="310896"/>
          </a:xfrm>
          <a:prstGeom prst="rect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25" name="Text 23"/>
          <p:cNvSpPr txBox="1"/>
          <p:nvPr/>
        </p:nvSpPr>
        <p:spPr>
          <a:xfrm>
            <a:off x="3226777" y="1737360"/>
            <a:ext cx="1432091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chemeClr val="bg1"/>
                </a:solidFill>
              </a:rPr>
              <a:t>Praxis</a:t>
            </a:r>
            <a:endParaRPr lang="en-US" sz="1000" dirty="0"/>
          </a:p>
        </p:txBody>
      </p:sp>
      <p:sp>
        <p:nvSpPr>
          <p:cNvPr id="26" name="Shape 24"/>
          <p:cNvSpPr/>
          <p:nvPr/>
        </p:nvSpPr>
        <p:spPr>
          <a:xfrm>
            <a:off x="4668012" y="1737360"/>
            <a:ext cx="876769" cy="310896"/>
          </a:xfrm>
          <a:prstGeom prst="rect">
            <a:avLst/>
          </a:prstGeom>
          <a:solidFill>
            <a:schemeClr val="bg2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27" name="Text 25"/>
          <p:cNvSpPr txBox="1"/>
          <p:nvPr/>
        </p:nvSpPr>
        <p:spPr>
          <a:xfrm>
            <a:off x="4658868" y="1737360"/>
            <a:ext cx="895057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chemeClr val="accent5"/>
                </a:solidFill>
              </a:rPr>
              <a:t>Schule</a:t>
            </a:r>
            <a:endParaRPr lang="en-US" sz="1000" dirty="0"/>
          </a:p>
        </p:txBody>
      </p:sp>
      <p:sp>
        <p:nvSpPr>
          <p:cNvPr id="28" name="Shape 26"/>
          <p:cNvSpPr/>
          <p:nvPr/>
        </p:nvSpPr>
        <p:spPr>
          <a:xfrm>
            <a:off x="5563069" y="1737360"/>
            <a:ext cx="1771826" cy="310896"/>
          </a:xfrm>
          <a:prstGeom prst="rect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29" name="Text 27"/>
          <p:cNvSpPr txBox="1"/>
          <p:nvPr/>
        </p:nvSpPr>
        <p:spPr>
          <a:xfrm>
            <a:off x="5553925" y="1737360"/>
            <a:ext cx="179011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chemeClr val="bg1"/>
                </a:solidFill>
              </a:rPr>
              <a:t>Praxis</a:t>
            </a:r>
            <a:endParaRPr lang="en-US" sz="1000" dirty="0"/>
          </a:p>
        </p:txBody>
      </p:sp>
      <p:sp>
        <p:nvSpPr>
          <p:cNvPr id="30" name="Shape 28"/>
          <p:cNvSpPr/>
          <p:nvPr/>
        </p:nvSpPr>
        <p:spPr>
          <a:xfrm>
            <a:off x="7353183" y="1737360"/>
            <a:ext cx="1055780" cy="310896"/>
          </a:xfrm>
          <a:prstGeom prst="rect">
            <a:avLst/>
          </a:prstGeom>
          <a:solidFill>
            <a:schemeClr val="bg2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31" name="Text 29"/>
          <p:cNvSpPr txBox="1"/>
          <p:nvPr/>
        </p:nvSpPr>
        <p:spPr>
          <a:xfrm>
            <a:off x="7344039" y="1737360"/>
            <a:ext cx="107406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chemeClr val="accent5"/>
                </a:solidFill>
              </a:rPr>
              <a:t>Schule</a:t>
            </a:r>
            <a:endParaRPr lang="en-US" sz="1000" dirty="0"/>
          </a:p>
        </p:txBody>
      </p:sp>
      <p:sp>
        <p:nvSpPr>
          <p:cNvPr id="32" name="Shape 30"/>
          <p:cNvSpPr/>
          <p:nvPr/>
        </p:nvSpPr>
        <p:spPr>
          <a:xfrm>
            <a:off x="8427251" y="1737360"/>
            <a:ext cx="2129849" cy="310896"/>
          </a:xfrm>
          <a:prstGeom prst="rect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33" name="Text 31"/>
          <p:cNvSpPr txBox="1"/>
          <p:nvPr/>
        </p:nvSpPr>
        <p:spPr>
          <a:xfrm>
            <a:off x="8418107" y="1737360"/>
            <a:ext cx="2148137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chemeClr val="bg1"/>
                </a:solidFill>
              </a:rPr>
              <a:t>Praxis</a:t>
            </a:r>
            <a:endParaRPr lang="en-US" sz="1000" dirty="0"/>
          </a:p>
        </p:txBody>
      </p:sp>
      <p:sp>
        <p:nvSpPr>
          <p:cNvPr id="34" name="Shape 32"/>
          <p:cNvSpPr/>
          <p:nvPr/>
        </p:nvSpPr>
        <p:spPr>
          <a:xfrm>
            <a:off x="10575388" y="1737360"/>
            <a:ext cx="1055780" cy="310896"/>
          </a:xfrm>
          <a:prstGeom prst="rect">
            <a:avLst/>
          </a:prstGeom>
          <a:solidFill>
            <a:schemeClr val="bg2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35" name="Text 33"/>
          <p:cNvSpPr txBox="1"/>
          <p:nvPr/>
        </p:nvSpPr>
        <p:spPr>
          <a:xfrm>
            <a:off x="10566244" y="1737360"/>
            <a:ext cx="107406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chemeClr val="accent5"/>
                </a:solidFill>
              </a:rPr>
              <a:t>Schule</a:t>
            </a:r>
            <a:endParaRPr lang="en-US" sz="1000" dirty="0"/>
          </a:p>
        </p:txBody>
      </p:sp>
      <p:sp>
        <p:nvSpPr>
          <p:cNvPr id="36" name="Text 34"/>
          <p:cNvSpPr txBox="1"/>
          <p:nvPr/>
        </p:nvSpPr>
        <p:spPr>
          <a:xfrm>
            <a:off x="548640" y="2121408"/>
            <a:ext cx="17373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chemeClr val="tx1"/>
                </a:solidFill>
              </a:rPr>
              <a:t>2. Ausbildungsjahr</a:t>
            </a:r>
            <a:endParaRPr lang="en-US" sz="1100" dirty="0"/>
          </a:p>
        </p:txBody>
      </p:sp>
      <p:sp>
        <p:nvSpPr>
          <p:cNvPr id="37" name="Shape 35"/>
          <p:cNvSpPr/>
          <p:nvPr/>
        </p:nvSpPr>
        <p:spPr>
          <a:xfrm>
            <a:off x="2340864" y="2121408"/>
            <a:ext cx="1592814" cy="310896"/>
          </a:xfrm>
          <a:prstGeom prst="rect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38" name="Text 36"/>
          <p:cNvSpPr txBox="1"/>
          <p:nvPr/>
        </p:nvSpPr>
        <p:spPr>
          <a:xfrm>
            <a:off x="2331720" y="2121408"/>
            <a:ext cx="161110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chemeClr val="bg1"/>
                </a:solidFill>
              </a:rPr>
              <a:t>Praxis</a:t>
            </a:r>
            <a:endParaRPr lang="en-US" sz="1000" dirty="0"/>
          </a:p>
        </p:txBody>
      </p:sp>
      <p:sp>
        <p:nvSpPr>
          <p:cNvPr id="39" name="Shape 37"/>
          <p:cNvSpPr/>
          <p:nvPr/>
        </p:nvSpPr>
        <p:spPr>
          <a:xfrm>
            <a:off x="3951966" y="2121408"/>
            <a:ext cx="876769" cy="310896"/>
          </a:xfrm>
          <a:prstGeom prst="rect">
            <a:avLst/>
          </a:prstGeom>
          <a:solidFill>
            <a:schemeClr val="bg2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40" name="Text 38"/>
          <p:cNvSpPr txBox="1"/>
          <p:nvPr/>
        </p:nvSpPr>
        <p:spPr>
          <a:xfrm>
            <a:off x="3942822" y="2121408"/>
            <a:ext cx="895057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chemeClr val="accent5"/>
                </a:solidFill>
              </a:rPr>
              <a:t>Schule</a:t>
            </a:r>
            <a:endParaRPr lang="en-US" sz="1000" dirty="0"/>
          </a:p>
        </p:txBody>
      </p:sp>
      <p:sp>
        <p:nvSpPr>
          <p:cNvPr id="41" name="Shape 39"/>
          <p:cNvSpPr/>
          <p:nvPr/>
        </p:nvSpPr>
        <p:spPr>
          <a:xfrm>
            <a:off x="4847023" y="2121408"/>
            <a:ext cx="1592814" cy="310896"/>
          </a:xfrm>
          <a:prstGeom prst="rect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42" name="Text 40"/>
          <p:cNvSpPr txBox="1"/>
          <p:nvPr/>
        </p:nvSpPr>
        <p:spPr>
          <a:xfrm>
            <a:off x="4837879" y="2121408"/>
            <a:ext cx="161110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chemeClr val="bg1"/>
                </a:solidFill>
              </a:rPr>
              <a:t>Praxis</a:t>
            </a:r>
            <a:endParaRPr lang="en-US" sz="1000" dirty="0"/>
          </a:p>
        </p:txBody>
      </p:sp>
      <p:sp>
        <p:nvSpPr>
          <p:cNvPr id="43" name="Shape 41"/>
          <p:cNvSpPr/>
          <p:nvPr/>
        </p:nvSpPr>
        <p:spPr>
          <a:xfrm>
            <a:off x="6458126" y="2121408"/>
            <a:ext cx="876769" cy="310896"/>
          </a:xfrm>
          <a:prstGeom prst="rect">
            <a:avLst/>
          </a:prstGeom>
          <a:solidFill>
            <a:schemeClr val="bg2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44" name="Text 42"/>
          <p:cNvSpPr txBox="1"/>
          <p:nvPr/>
        </p:nvSpPr>
        <p:spPr>
          <a:xfrm>
            <a:off x="6448982" y="2121408"/>
            <a:ext cx="895057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chemeClr val="accent5"/>
                </a:solidFill>
              </a:rPr>
              <a:t>Schule</a:t>
            </a:r>
            <a:endParaRPr lang="en-US" sz="1000" dirty="0"/>
          </a:p>
        </p:txBody>
      </p:sp>
      <p:sp>
        <p:nvSpPr>
          <p:cNvPr id="45" name="Shape 43"/>
          <p:cNvSpPr/>
          <p:nvPr/>
        </p:nvSpPr>
        <p:spPr>
          <a:xfrm>
            <a:off x="7353183" y="2121408"/>
            <a:ext cx="2129849" cy="310896"/>
          </a:xfrm>
          <a:prstGeom prst="rect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46" name="Text 44"/>
          <p:cNvSpPr txBox="1"/>
          <p:nvPr/>
        </p:nvSpPr>
        <p:spPr>
          <a:xfrm>
            <a:off x="7344039" y="2121408"/>
            <a:ext cx="2148137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chemeClr val="bg1"/>
                </a:solidFill>
              </a:rPr>
              <a:t>Praxis</a:t>
            </a:r>
            <a:endParaRPr lang="en-US" sz="1000" dirty="0"/>
          </a:p>
        </p:txBody>
      </p:sp>
      <p:sp>
        <p:nvSpPr>
          <p:cNvPr id="47" name="Shape 45"/>
          <p:cNvSpPr/>
          <p:nvPr/>
        </p:nvSpPr>
        <p:spPr>
          <a:xfrm>
            <a:off x="9501319" y="2121408"/>
            <a:ext cx="1055780" cy="310896"/>
          </a:xfrm>
          <a:prstGeom prst="rect">
            <a:avLst/>
          </a:prstGeom>
          <a:solidFill>
            <a:schemeClr val="bg2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48" name="Text 46"/>
          <p:cNvSpPr txBox="1"/>
          <p:nvPr/>
        </p:nvSpPr>
        <p:spPr>
          <a:xfrm>
            <a:off x="9492175" y="2121408"/>
            <a:ext cx="107406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chemeClr val="accent5"/>
                </a:solidFill>
              </a:rPr>
              <a:t>Schule</a:t>
            </a:r>
            <a:endParaRPr lang="en-US" sz="1000" dirty="0"/>
          </a:p>
        </p:txBody>
      </p:sp>
      <p:sp>
        <p:nvSpPr>
          <p:cNvPr id="49" name="Shape 47"/>
          <p:cNvSpPr/>
          <p:nvPr/>
        </p:nvSpPr>
        <p:spPr>
          <a:xfrm>
            <a:off x="10575388" y="2121408"/>
            <a:ext cx="1055780" cy="310896"/>
          </a:xfrm>
          <a:prstGeom prst="rect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50" name="Text 48"/>
          <p:cNvSpPr txBox="1"/>
          <p:nvPr/>
        </p:nvSpPr>
        <p:spPr>
          <a:xfrm>
            <a:off x="10566244" y="2121408"/>
            <a:ext cx="107406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chemeClr val="bg1"/>
                </a:solidFill>
              </a:rPr>
              <a:t>Praxis</a:t>
            </a:r>
            <a:endParaRPr lang="en-US" sz="1000" dirty="0"/>
          </a:p>
        </p:txBody>
      </p:sp>
      <p:sp>
        <p:nvSpPr>
          <p:cNvPr id="51" name="Text 49"/>
          <p:cNvSpPr txBox="1"/>
          <p:nvPr/>
        </p:nvSpPr>
        <p:spPr>
          <a:xfrm>
            <a:off x="548640" y="2505456"/>
            <a:ext cx="17373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chemeClr val="tx1"/>
                </a:solidFill>
              </a:rPr>
              <a:t>3. Ausbildungsjahr</a:t>
            </a:r>
            <a:endParaRPr lang="en-US" sz="1100" dirty="0"/>
          </a:p>
        </p:txBody>
      </p:sp>
      <p:sp>
        <p:nvSpPr>
          <p:cNvPr id="52" name="Shape 50"/>
          <p:cNvSpPr/>
          <p:nvPr/>
        </p:nvSpPr>
        <p:spPr>
          <a:xfrm>
            <a:off x="2340864" y="2505456"/>
            <a:ext cx="697758" cy="310896"/>
          </a:xfrm>
          <a:prstGeom prst="rect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53" name="Shape 51"/>
          <p:cNvSpPr/>
          <p:nvPr/>
        </p:nvSpPr>
        <p:spPr>
          <a:xfrm>
            <a:off x="3056910" y="2505456"/>
            <a:ext cx="876769" cy="310896"/>
          </a:xfrm>
          <a:prstGeom prst="rect">
            <a:avLst/>
          </a:prstGeom>
          <a:solidFill>
            <a:schemeClr val="bg2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54" name="Text 52"/>
          <p:cNvSpPr txBox="1"/>
          <p:nvPr/>
        </p:nvSpPr>
        <p:spPr>
          <a:xfrm>
            <a:off x="3047766" y="2505456"/>
            <a:ext cx="895057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chemeClr val="accent5"/>
                </a:solidFill>
              </a:rPr>
              <a:t>Schule</a:t>
            </a:r>
            <a:endParaRPr lang="en-US" sz="1000" dirty="0"/>
          </a:p>
        </p:txBody>
      </p:sp>
      <p:sp>
        <p:nvSpPr>
          <p:cNvPr id="55" name="Shape 53"/>
          <p:cNvSpPr/>
          <p:nvPr/>
        </p:nvSpPr>
        <p:spPr>
          <a:xfrm>
            <a:off x="3951966" y="2505456"/>
            <a:ext cx="1413803" cy="310896"/>
          </a:xfrm>
          <a:prstGeom prst="rect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56" name="Text 54"/>
          <p:cNvSpPr txBox="1"/>
          <p:nvPr/>
        </p:nvSpPr>
        <p:spPr>
          <a:xfrm>
            <a:off x="3942822" y="2505456"/>
            <a:ext cx="1432091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chemeClr val="bg1"/>
                </a:solidFill>
              </a:rPr>
              <a:t>Praxis</a:t>
            </a:r>
            <a:endParaRPr lang="en-US" sz="1000" dirty="0"/>
          </a:p>
        </p:txBody>
      </p:sp>
      <p:sp>
        <p:nvSpPr>
          <p:cNvPr id="57" name="Shape 55"/>
          <p:cNvSpPr/>
          <p:nvPr/>
        </p:nvSpPr>
        <p:spPr>
          <a:xfrm>
            <a:off x="5384058" y="2505456"/>
            <a:ext cx="1055780" cy="310896"/>
          </a:xfrm>
          <a:prstGeom prst="rect">
            <a:avLst/>
          </a:prstGeom>
          <a:solidFill>
            <a:schemeClr val="bg2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58" name="Text 56"/>
          <p:cNvSpPr txBox="1"/>
          <p:nvPr/>
        </p:nvSpPr>
        <p:spPr>
          <a:xfrm>
            <a:off x="5374914" y="2505456"/>
            <a:ext cx="107406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chemeClr val="accent5"/>
                </a:solidFill>
              </a:rPr>
              <a:t>Schule</a:t>
            </a:r>
            <a:endParaRPr lang="en-US" sz="1000" dirty="0"/>
          </a:p>
        </p:txBody>
      </p:sp>
      <p:sp>
        <p:nvSpPr>
          <p:cNvPr id="59" name="Shape 57"/>
          <p:cNvSpPr/>
          <p:nvPr/>
        </p:nvSpPr>
        <p:spPr>
          <a:xfrm>
            <a:off x="6458126" y="2505456"/>
            <a:ext cx="1592814" cy="310896"/>
          </a:xfrm>
          <a:prstGeom prst="rect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60" name="Text 58"/>
          <p:cNvSpPr txBox="1"/>
          <p:nvPr/>
        </p:nvSpPr>
        <p:spPr>
          <a:xfrm>
            <a:off x="6448982" y="2505456"/>
            <a:ext cx="161110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chemeClr val="bg1"/>
                </a:solidFill>
              </a:rPr>
              <a:t>Praxis</a:t>
            </a:r>
            <a:endParaRPr lang="en-US" sz="1000" dirty="0"/>
          </a:p>
        </p:txBody>
      </p:sp>
      <p:sp>
        <p:nvSpPr>
          <p:cNvPr id="61" name="Shape 59"/>
          <p:cNvSpPr/>
          <p:nvPr/>
        </p:nvSpPr>
        <p:spPr>
          <a:xfrm>
            <a:off x="8069228" y="2505456"/>
            <a:ext cx="1055780" cy="310896"/>
          </a:xfrm>
          <a:prstGeom prst="rect">
            <a:avLst/>
          </a:prstGeom>
          <a:solidFill>
            <a:schemeClr val="bg2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62" name="Text 60"/>
          <p:cNvSpPr txBox="1"/>
          <p:nvPr/>
        </p:nvSpPr>
        <p:spPr>
          <a:xfrm>
            <a:off x="8060084" y="2505456"/>
            <a:ext cx="107406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chemeClr val="accent5"/>
                </a:solidFill>
              </a:rPr>
              <a:t>Schule</a:t>
            </a:r>
            <a:endParaRPr lang="en-US" sz="1000" dirty="0"/>
          </a:p>
        </p:txBody>
      </p:sp>
      <p:sp>
        <p:nvSpPr>
          <p:cNvPr id="63" name="Shape 61"/>
          <p:cNvSpPr/>
          <p:nvPr/>
        </p:nvSpPr>
        <p:spPr>
          <a:xfrm>
            <a:off x="9143297" y="2505456"/>
            <a:ext cx="1413803" cy="310896"/>
          </a:xfrm>
          <a:prstGeom prst="rect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64" name="Text 62"/>
          <p:cNvSpPr txBox="1"/>
          <p:nvPr/>
        </p:nvSpPr>
        <p:spPr>
          <a:xfrm>
            <a:off x="9134153" y="2505456"/>
            <a:ext cx="1432091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chemeClr val="bg1"/>
                </a:solidFill>
              </a:rPr>
              <a:t>Praxis</a:t>
            </a:r>
            <a:endParaRPr lang="en-US" sz="1000" dirty="0"/>
          </a:p>
        </p:txBody>
      </p:sp>
      <p:sp>
        <p:nvSpPr>
          <p:cNvPr id="65" name="Shape 63"/>
          <p:cNvSpPr/>
          <p:nvPr/>
        </p:nvSpPr>
        <p:spPr>
          <a:xfrm>
            <a:off x="10575388" y="2505456"/>
            <a:ext cx="1055780" cy="310896"/>
          </a:xfrm>
          <a:prstGeom prst="rect">
            <a:avLst/>
          </a:prstGeom>
          <a:solidFill>
            <a:schemeClr val="bg2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66" name="Text 64"/>
          <p:cNvSpPr txBox="1"/>
          <p:nvPr/>
        </p:nvSpPr>
        <p:spPr>
          <a:xfrm>
            <a:off x="10566244" y="2505456"/>
            <a:ext cx="107406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chemeClr val="accent5"/>
                </a:solidFill>
              </a:rPr>
              <a:t>Schule</a:t>
            </a:r>
            <a:endParaRPr lang="en-US" sz="1000" dirty="0"/>
          </a:p>
        </p:txBody>
      </p:sp>
      <p:sp>
        <p:nvSpPr>
          <p:cNvPr id="67" name="Text 65"/>
          <p:cNvSpPr txBox="1"/>
          <p:nvPr/>
        </p:nvSpPr>
        <p:spPr>
          <a:xfrm>
            <a:off x="548640" y="292608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chemeClr val="tx1"/>
                </a:solidFill>
              </a:rPr>
              <a:t>Azubis gleichzeitig in der Praxis</a:t>
            </a:r>
            <a:endParaRPr lang="en-US" sz="1100" dirty="0"/>
          </a:p>
        </p:txBody>
      </p:sp>
      <p:sp>
        <p:nvSpPr>
          <p:cNvPr id="68" name="Shape 66"/>
          <p:cNvSpPr/>
          <p:nvPr/>
        </p:nvSpPr>
        <p:spPr>
          <a:xfrm>
            <a:off x="2331720" y="3200400"/>
            <a:ext cx="9308592" cy="0"/>
          </a:xfrm>
          <a:prstGeom prst="line">
            <a:avLst/>
          </a:prstGeom>
          <a:noFill/>
          <a:ln w="6350">
            <a:solidFill>
              <a:srgbClr val="D5DCDF"/>
            </a:solidFill>
            <a:prstDash val="dash"/>
          </a:ln>
        </p:spPr>
        <p:txBody>
          <a:bodyPr/>
          <a:lstStyle/>
          <a:p>
            <a:endParaRPr lang="de-DE"/>
          </a:p>
        </p:txBody>
      </p:sp>
      <p:sp>
        <p:nvSpPr>
          <p:cNvPr id="69" name="Text 67"/>
          <p:cNvSpPr txBox="1"/>
          <p:nvPr/>
        </p:nvSpPr>
        <p:spPr>
          <a:xfrm>
            <a:off x="352220" y="3349752"/>
            <a:ext cx="17373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chemeClr val="accent5"/>
                </a:solidFill>
              </a:rPr>
              <a:t>6 Azubis · 23,1 h</a:t>
            </a:r>
            <a:endParaRPr lang="en-US" sz="1000" dirty="0"/>
          </a:p>
        </p:txBody>
      </p:sp>
      <p:sp>
        <p:nvSpPr>
          <p:cNvPr id="70" name="Shape 68"/>
          <p:cNvSpPr/>
          <p:nvPr/>
        </p:nvSpPr>
        <p:spPr>
          <a:xfrm>
            <a:off x="2331720" y="3541776"/>
            <a:ext cx="9308592" cy="0"/>
          </a:xfrm>
          <a:prstGeom prst="line">
            <a:avLst/>
          </a:prstGeom>
          <a:noFill/>
          <a:ln w="6350">
            <a:solidFill>
              <a:srgbClr val="D5DCDF"/>
            </a:solidFill>
            <a:prstDash val="dash"/>
          </a:ln>
        </p:spPr>
        <p:txBody>
          <a:bodyPr/>
          <a:lstStyle/>
          <a:p>
            <a:endParaRPr lang="de-DE"/>
          </a:p>
        </p:txBody>
      </p:sp>
      <p:sp>
        <p:nvSpPr>
          <p:cNvPr id="71" name="Text 69"/>
          <p:cNvSpPr txBox="1"/>
          <p:nvPr/>
        </p:nvSpPr>
        <p:spPr>
          <a:xfrm>
            <a:off x="352220" y="3691128"/>
            <a:ext cx="17373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chemeClr val="accent5"/>
                </a:solidFill>
              </a:rPr>
              <a:t>4 Azubis · 15,4 h</a:t>
            </a:r>
            <a:endParaRPr lang="en-US" sz="1000" dirty="0"/>
          </a:p>
        </p:txBody>
      </p:sp>
      <p:sp>
        <p:nvSpPr>
          <p:cNvPr id="72" name="Shape 70"/>
          <p:cNvSpPr/>
          <p:nvPr/>
        </p:nvSpPr>
        <p:spPr>
          <a:xfrm>
            <a:off x="2331720" y="3883152"/>
            <a:ext cx="9308592" cy="0"/>
          </a:xfrm>
          <a:prstGeom prst="line">
            <a:avLst/>
          </a:prstGeom>
          <a:noFill/>
          <a:ln w="6350">
            <a:solidFill>
              <a:srgbClr val="D5DCDF"/>
            </a:solidFill>
            <a:prstDash val="dash"/>
          </a:ln>
        </p:spPr>
        <p:txBody>
          <a:bodyPr/>
          <a:lstStyle/>
          <a:p>
            <a:endParaRPr lang="de-DE"/>
          </a:p>
        </p:txBody>
      </p:sp>
      <p:sp>
        <p:nvSpPr>
          <p:cNvPr id="73" name="Text 71"/>
          <p:cNvSpPr txBox="1"/>
          <p:nvPr/>
        </p:nvSpPr>
        <p:spPr>
          <a:xfrm>
            <a:off x="352220" y="4032504"/>
            <a:ext cx="17373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chemeClr val="accent5"/>
                </a:solidFill>
              </a:rPr>
              <a:t>2 Azubis · 7,7 h</a:t>
            </a:r>
            <a:endParaRPr lang="en-US" sz="1000" dirty="0"/>
          </a:p>
        </p:txBody>
      </p:sp>
      <p:sp>
        <p:nvSpPr>
          <p:cNvPr id="74" name="Shape 72"/>
          <p:cNvSpPr/>
          <p:nvPr/>
        </p:nvSpPr>
        <p:spPr>
          <a:xfrm>
            <a:off x="2345436" y="3541776"/>
            <a:ext cx="151579" cy="682752"/>
          </a:xfrm>
          <a:prstGeom prst="rect">
            <a:avLst/>
          </a:prstGeom>
          <a:solidFill>
            <a:schemeClr val="accent2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75" name="Shape 73"/>
          <p:cNvSpPr/>
          <p:nvPr/>
        </p:nvSpPr>
        <p:spPr>
          <a:xfrm>
            <a:off x="2524447" y="3541776"/>
            <a:ext cx="151579" cy="682752"/>
          </a:xfrm>
          <a:prstGeom prst="rect">
            <a:avLst/>
          </a:prstGeom>
          <a:solidFill>
            <a:schemeClr val="accent2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76" name="Shape 74"/>
          <p:cNvSpPr/>
          <p:nvPr/>
        </p:nvSpPr>
        <p:spPr>
          <a:xfrm>
            <a:off x="2703459" y="3541776"/>
            <a:ext cx="151579" cy="682752"/>
          </a:xfrm>
          <a:prstGeom prst="rect">
            <a:avLst/>
          </a:prstGeom>
          <a:solidFill>
            <a:schemeClr val="accent2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77" name="Shape 75"/>
          <p:cNvSpPr/>
          <p:nvPr/>
        </p:nvSpPr>
        <p:spPr>
          <a:xfrm>
            <a:off x="2882470" y="3541776"/>
            <a:ext cx="151579" cy="682752"/>
          </a:xfrm>
          <a:prstGeom prst="rect">
            <a:avLst/>
          </a:prstGeom>
          <a:solidFill>
            <a:schemeClr val="accent2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78" name="Shape 76"/>
          <p:cNvSpPr/>
          <p:nvPr/>
        </p:nvSpPr>
        <p:spPr>
          <a:xfrm>
            <a:off x="3061482" y="3883152"/>
            <a:ext cx="151579" cy="341376"/>
          </a:xfrm>
          <a:prstGeom prst="rect">
            <a:avLst/>
          </a:prstGeom>
          <a:solidFill>
            <a:schemeClr val="accent2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79" name="Shape 77"/>
          <p:cNvSpPr/>
          <p:nvPr/>
        </p:nvSpPr>
        <p:spPr>
          <a:xfrm>
            <a:off x="3240493" y="3541776"/>
            <a:ext cx="151579" cy="682752"/>
          </a:xfrm>
          <a:prstGeom prst="rect">
            <a:avLst/>
          </a:prstGeom>
          <a:solidFill>
            <a:schemeClr val="accent2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80" name="Shape 78"/>
          <p:cNvSpPr/>
          <p:nvPr/>
        </p:nvSpPr>
        <p:spPr>
          <a:xfrm>
            <a:off x="3419504" y="3541776"/>
            <a:ext cx="151579" cy="682752"/>
          </a:xfrm>
          <a:prstGeom prst="rect">
            <a:avLst/>
          </a:prstGeom>
          <a:solidFill>
            <a:schemeClr val="accent2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81" name="Shape 79"/>
          <p:cNvSpPr/>
          <p:nvPr/>
        </p:nvSpPr>
        <p:spPr>
          <a:xfrm>
            <a:off x="3598516" y="3541776"/>
            <a:ext cx="151579" cy="682752"/>
          </a:xfrm>
          <a:prstGeom prst="rect">
            <a:avLst/>
          </a:prstGeom>
          <a:solidFill>
            <a:schemeClr val="accent2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82" name="Shape 80"/>
          <p:cNvSpPr/>
          <p:nvPr/>
        </p:nvSpPr>
        <p:spPr>
          <a:xfrm>
            <a:off x="3777527" y="3541776"/>
            <a:ext cx="151579" cy="682752"/>
          </a:xfrm>
          <a:prstGeom prst="rect">
            <a:avLst/>
          </a:prstGeom>
          <a:solidFill>
            <a:schemeClr val="accent2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83" name="Shape 81"/>
          <p:cNvSpPr/>
          <p:nvPr/>
        </p:nvSpPr>
        <p:spPr>
          <a:xfrm>
            <a:off x="3956538" y="3541776"/>
            <a:ext cx="151579" cy="682752"/>
          </a:xfrm>
          <a:prstGeom prst="rect">
            <a:avLst/>
          </a:prstGeom>
          <a:solidFill>
            <a:schemeClr val="accent2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84" name="Shape 82"/>
          <p:cNvSpPr/>
          <p:nvPr/>
        </p:nvSpPr>
        <p:spPr>
          <a:xfrm>
            <a:off x="4135550" y="3541776"/>
            <a:ext cx="151579" cy="682752"/>
          </a:xfrm>
          <a:prstGeom prst="rect">
            <a:avLst/>
          </a:prstGeom>
          <a:solidFill>
            <a:schemeClr val="accent2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85" name="Shape 83"/>
          <p:cNvSpPr/>
          <p:nvPr/>
        </p:nvSpPr>
        <p:spPr>
          <a:xfrm>
            <a:off x="4314561" y="3541776"/>
            <a:ext cx="151579" cy="682752"/>
          </a:xfrm>
          <a:prstGeom prst="rect">
            <a:avLst/>
          </a:prstGeom>
          <a:solidFill>
            <a:schemeClr val="accent2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86" name="Shape 84"/>
          <p:cNvSpPr/>
          <p:nvPr/>
        </p:nvSpPr>
        <p:spPr>
          <a:xfrm>
            <a:off x="4493573" y="3541776"/>
            <a:ext cx="151579" cy="682752"/>
          </a:xfrm>
          <a:prstGeom prst="rect">
            <a:avLst/>
          </a:prstGeom>
          <a:solidFill>
            <a:schemeClr val="accent2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87" name="Shape 85"/>
          <p:cNvSpPr/>
          <p:nvPr/>
        </p:nvSpPr>
        <p:spPr>
          <a:xfrm>
            <a:off x="4672584" y="3883152"/>
            <a:ext cx="151579" cy="341376"/>
          </a:xfrm>
          <a:prstGeom prst="rect">
            <a:avLst/>
          </a:prstGeom>
          <a:solidFill>
            <a:schemeClr val="accent2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88" name="Shape 86"/>
          <p:cNvSpPr/>
          <p:nvPr/>
        </p:nvSpPr>
        <p:spPr>
          <a:xfrm>
            <a:off x="4851595" y="3541776"/>
            <a:ext cx="151579" cy="682752"/>
          </a:xfrm>
          <a:prstGeom prst="rect">
            <a:avLst/>
          </a:prstGeom>
          <a:solidFill>
            <a:schemeClr val="accent2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89" name="Shape 87"/>
          <p:cNvSpPr/>
          <p:nvPr/>
        </p:nvSpPr>
        <p:spPr>
          <a:xfrm>
            <a:off x="5030607" y="3541776"/>
            <a:ext cx="151579" cy="682752"/>
          </a:xfrm>
          <a:prstGeom prst="rect">
            <a:avLst/>
          </a:prstGeom>
          <a:solidFill>
            <a:schemeClr val="accent2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90" name="Shape 88"/>
          <p:cNvSpPr/>
          <p:nvPr/>
        </p:nvSpPr>
        <p:spPr>
          <a:xfrm>
            <a:off x="5209618" y="3541776"/>
            <a:ext cx="151579" cy="682752"/>
          </a:xfrm>
          <a:prstGeom prst="rect">
            <a:avLst/>
          </a:prstGeom>
          <a:solidFill>
            <a:schemeClr val="accent2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91" name="Shape 89"/>
          <p:cNvSpPr/>
          <p:nvPr/>
        </p:nvSpPr>
        <p:spPr>
          <a:xfrm>
            <a:off x="5388630" y="3883152"/>
            <a:ext cx="151579" cy="341376"/>
          </a:xfrm>
          <a:prstGeom prst="rect">
            <a:avLst/>
          </a:prstGeom>
          <a:solidFill>
            <a:schemeClr val="accent2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92" name="Shape 90"/>
          <p:cNvSpPr/>
          <p:nvPr/>
        </p:nvSpPr>
        <p:spPr>
          <a:xfrm>
            <a:off x="5567641" y="3541776"/>
            <a:ext cx="151579" cy="682752"/>
          </a:xfrm>
          <a:prstGeom prst="rect">
            <a:avLst/>
          </a:prstGeom>
          <a:solidFill>
            <a:schemeClr val="accent2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93" name="Shape 91"/>
          <p:cNvSpPr/>
          <p:nvPr/>
        </p:nvSpPr>
        <p:spPr>
          <a:xfrm>
            <a:off x="5746652" y="3541776"/>
            <a:ext cx="151579" cy="682752"/>
          </a:xfrm>
          <a:prstGeom prst="rect">
            <a:avLst/>
          </a:prstGeom>
          <a:solidFill>
            <a:schemeClr val="accent2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94" name="Shape 92"/>
          <p:cNvSpPr/>
          <p:nvPr/>
        </p:nvSpPr>
        <p:spPr>
          <a:xfrm>
            <a:off x="5925664" y="3541776"/>
            <a:ext cx="151579" cy="682752"/>
          </a:xfrm>
          <a:prstGeom prst="rect">
            <a:avLst/>
          </a:prstGeom>
          <a:solidFill>
            <a:schemeClr val="accent2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95" name="Shape 93"/>
          <p:cNvSpPr/>
          <p:nvPr/>
        </p:nvSpPr>
        <p:spPr>
          <a:xfrm>
            <a:off x="6104675" y="3541776"/>
            <a:ext cx="151579" cy="682752"/>
          </a:xfrm>
          <a:prstGeom prst="rect">
            <a:avLst/>
          </a:prstGeom>
          <a:solidFill>
            <a:schemeClr val="accent2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96" name="Shape 94"/>
          <p:cNvSpPr/>
          <p:nvPr/>
        </p:nvSpPr>
        <p:spPr>
          <a:xfrm>
            <a:off x="6283686" y="3541776"/>
            <a:ext cx="151579" cy="682752"/>
          </a:xfrm>
          <a:prstGeom prst="rect">
            <a:avLst/>
          </a:prstGeom>
          <a:solidFill>
            <a:schemeClr val="accent2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97" name="Shape 95"/>
          <p:cNvSpPr/>
          <p:nvPr/>
        </p:nvSpPr>
        <p:spPr>
          <a:xfrm>
            <a:off x="6462698" y="3541776"/>
            <a:ext cx="151579" cy="682752"/>
          </a:xfrm>
          <a:prstGeom prst="rect">
            <a:avLst/>
          </a:prstGeom>
          <a:solidFill>
            <a:schemeClr val="accent2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98" name="Shape 96"/>
          <p:cNvSpPr/>
          <p:nvPr/>
        </p:nvSpPr>
        <p:spPr>
          <a:xfrm>
            <a:off x="6641709" y="3541776"/>
            <a:ext cx="151579" cy="682752"/>
          </a:xfrm>
          <a:prstGeom prst="rect">
            <a:avLst/>
          </a:prstGeom>
          <a:solidFill>
            <a:schemeClr val="accent2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99" name="Shape 97"/>
          <p:cNvSpPr/>
          <p:nvPr/>
        </p:nvSpPr>
        <p:spPr>
          <a:xfrm>
            <a:off x="6820721" y="3541776"/>
            <a:ext cx="151579" cy="682752"/>
          </a:xfrm>
          <a:prstGeom prst="rect">
            <a:avLst/>
          </a:prstGeom>
          <a:solidFill>
            <a:schemeClr val="accent2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100" name="Shape 98"/>
          <p:cNvSpPr/>
          <p:nvPr/>
        </p:nvSpPr>
        <p:spPr>
          <a:xfrm>
            <a:off x="6999732" y="3541776"/>
            <a:ext cx="151579" cy="682752"/>
          </a:xfrm>
          <a:prstGeom prst="rect">
            <a:avLst/>
          </a:prstGeom>
          <a:solidFill>
            <a:schemeClr val="accent2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101" name="Shape 99"/>
          <p:cNvSpPr/>
          <p:nvPr/>
        </p:nvSpPr>
        <p:spPr>
          <a:xfrm>
            <a:off x="7178743" y="3541776"/>
            <a:ext cx="151579" cy="682752"/>
          </a:xfrm>
          <a:prstGeom prst="rect">
            <a:avLst/>
          </a:prstGeom>
          <a:solidFill>
            <a:schemeClr val="accent2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102" name="Shape 100"/>
          <p:cNvSpPr/>
          <p:nvPr/>
        </p:nvSpPr>
        <p:spPr>
          <a:xfrm>
            <a:off x="7357755" y="3541776"/>
            <a:ext cx="151579" cy="682752"/>
          </a:xfrm>
          <a:prstGeom prst="rect">
            <a:avLst/>
          </a:prstGeom>
          <a:solidFill>
            <a:schemeClr val="accent2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103" name="Shape 101"/>
          <p:cNvSpPr/>
          <p:nvPr/>
        </p:nvSpPr>
        <p:spPr>
          <a:xfrm>
            <a:off x="7536766" y="3541776"/>
            <a:ext cx="151579" cy="682752"/>
          </a:xfrm>
          <a:prstGeom prst="rect">
            <a:avLst/>
          </a:prstGeom>
          <a:solidFill>
            <a:schemeClr val="accent2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104" name="Shape 102"/>
          <p:cNvSpPr/>
          <p:nvPr/>
        </p:nvSpPr>
        <p:spPr>
          <a:xfrm>
            <a:off x="7715778" y="3541776"/>
            <a:ext cx="151579" cy="682752"/>
          </a:xfrm>
          <a:prstGeom prst="rect">
            <a:avLst/>
          </a:prstGeom>
          <a:solidFill>
            <a:schemeClr val="accent2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105" name="Shape 103"/>
          <p:cNvSpPr/>
          <p:nvPr/>
        </p:nvSpPr>
        <p:spPr>
          <a:xfrm>
            <a:off x="7894789" y="3541776"/>
            <a:ext cx="151579" cy="682752"/>
          </a:xfrm>
          <a:prstGeom prst="rect">
            <a:avLst/>
          </a:prstGeom>
          <a:solidFill>
            <a:schemeClr val="accent2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106" name="Shape 104"/>
          <p:cNvSpPr/>
          <p:nvPr/>
        </p:nvSpPr>
        <p:spPr>
          <a:xfrm>
            <a:off x="8073800" y="3883152"/>
            <a:ext cx="151579" cy="341376"/>
          </a:xfrm>
          <a:prstGeom prst="rect">
            <a:avLst/>
          </a:prstGeom>
          <a:solidFill>
            <a:schemeClr val="accent2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107" name="Shape 105"/>
          <p:cNvSpPr/>
          <p:nvPr/>
        </p:nvSpPr>
        <p:spPr>
          <a:xfrm>
            <a:off x="8252812" y="3883152"/>
            <a:ext cx="151579" cy="341376"/>
          </a:xfrm>
          <a:prstGeom prst="rect">
            <a:avLst/>
          </a:prstGeom>
          <a:solidFill>
            <a:schemeClr val="accent2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108" name="Shape 106"/>
          <p:cNvSpPr/>
          <p:nvPr/>
        </p:nvSpPr>
        <p:spPr>
          <a:xfrm>
            <a:off x="8431823" y="3541776"/>
            <a:ext cx="151579" cy="682752"/>
          </a:xfrm>
          <a:prstGeom prst="rect">
            <a:avLst/>
          </a:prstGeom>
          <a:solidFill>
            <a:schemeClr val="accent2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109" name="Shape 107"/>
          <p:cNvSpPr/>
          <p:nvPr/>
        </p:nvSpPr>
        <p:spPr>
          <a:xfrm>
            <a:off x="8610834" y="3541776"/>
            <a:ext cx="151579" cy="682752"/>
          </a:xfrm>
          <a:prstGeom prst="rect">
            <a:avLst/>
          </a:prstGeom>
          <a:solidFill>
            <a:schemeClr val="accent2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110" name="Shape 108"/>
          <p:cNvSpPr/>
          <p:nvPr/>
        </p:nvSpPr>
        <p:spPr>
          <a:xfrm>
            <a:off x="8789846" y="3541776"/>
            <a:ext cx="151579" cy="682752"/>
          </a:xfrm>
          <a:prstGeom prst="rect">
            <a:avLst/>
          </a:prstGeom>
          <a:solidFill>
            <a:schemeClr val="accent2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111" name="Shape 109"/>
          <p:cNvSpPr/>
          <p:nvPr/>
        </p:nvSpPr>
        <p:spPr>
          <a:xfrm>
            <a:off x="8968857" y="3541776"/>
            <a:ext cx="151579" cy="682752"/>
          </a:xfrm>
          <a:prstGeom prst="rect">
            <a:avLst/>
          </a:prstGeom>
          <a:solidFill>
            <a:schemeClr val="accent2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112" name="Shape 110"/>
          <p:cNvSpPr/>
          <p:nvPr/>
        </p:nvSpPr>
        <p:spPr>
          <a:xfrm>
            <a:off x="9147869" y="3200400"/>
            <a:ext cx="151579" cy="1024128"/>
          </a:xfrm>
          <a:prstGeom prst="rect">
            <a:avLst/>
          </a:prstGeom>
          <a:solidFill>
            <a:schemeClr val="accent6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113" name="Shape 111"/>
          <p:cNvSpPr/>
          <p:nvPr/>
        </p:nvSpPr>
        <p:spPr>
          <a:xfrm>
            <a:off x="9326880" y="3200400"/>
            <a:ext cx="151579" cy="1024128"/>
          </a:xfrm>
          <a:prstGeom prst="rect">
            <a:avLst/>
          </a:prstGeom>
          <a:solidFill>
            <a:schemeClr val="accent6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114" name="Shape 112"/>
          <p:cNvSpPr/>
          <p:nvPr/>
        </p:nvSpPr>
        <p:spPr>
          <a:xfrm>
            <a:off x="9505891" y="3541776"/>
            <a:ext cx="151579" cy="682752"/>
          </a:xfrm>
          <a:prstGeom prst="rect">
            <a:avLst/>
          </a:prstGeom>
          <a:solidFill>
            <a:schemeClr val="accent2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115" name="Shape 113"/>
          <p:cNvSpPr/>
          <p:nvPr/>
        </p:nvSpPr>
        <p:spPr>
          <a:xfrm>
            <a:off x="9684903" y="3541776"/>
            <a:ext cx="151579" cy="682752"/>
          </a:xfrm>
          <a:prstGeom prst="rect">
            <a:avLst/>
          </a:prstGeom>
          <a:solidFill>
            <a:schemeClr val="accent2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116" name="Shape 114"/>
          <p:cNvSpPr/>
          <p:nvPr/>
        </p:nvSpPr>
        <p:spPr>
          <a:xfrm>
            <a:off x="9863914" y="3541776"/>
            <a:ext cx="151579" cy="682752"/>
          </a:xfrm>
          <a:prstGeom prst="rect">
            <a:avLst/>
          </a:prstGeom>
          <a:solidFill>
            <a:schemeClr val="accent2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117" name="Shape 115"/>
          <p:cNvSpPr/>
          <p:nvPr/>
        </p:nvSpPr>
        <p:spPr>
          <a:xfrm>
            <a:off x="10042926" y="3541776"/>
            <a:ext cx="151579" cy="682752"/>
          </a:xfrm>
          <a:prstGeom prst="rect">
            <a:avLst/>
          </a:prstGeom>
          <a:solidFill>
            <a:schemeClr val="accent2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118" name="Shape 116"/>
          <p:cNvSpPr/>
          <p:nvPr/>
        </p:nvSpPr>
        <p:spPr>
          <a:xfrm>
            <a:off x="10221937" y="3541776"/>
            <a:ext cx="151579" cy="682752"/>
          </a:xfrm>
          <a:prstGeom prst="rect">
            <a:avLst/>
          </a:prstGeom>
          <a:solidFill>
            <a:schemeClr val="accent2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119" name="Shape 117"/>
          <p:cNvSpPr/>
          <p:nvPr/>
        </p:nvSpPr>
        <p:spPr>
          <a:xfrm>
            <a:off x="10400948" y="3541776"/>
            <a:ext cx="151579" cy="682752"/>
          </a:xfrm>
          <a:prstGeom prst="rect">
            <a:avLst/>
          </a:prstGeom>
          <a:solidFill>
            <a:schemeClr val="accent2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120" name="Shape 118"/>
          <p:cNvSpPr/>
          <p:nvPr/>
        </p:nvSpPr>
        <p:spPr>
          <a:xfrm>
            <a:off x="10579960" y="3883152"/>
            <a:ext cx="151579" cy="341376"/>
          </a:xfrm>
          <a:prstGeom prst="rect">
            <a:avLst/>
          </a:prstGeom>
          <a:solidFill>
            <a:schemeClr val="accent2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121" name="Shape 119"/>
          <p:cNvSpPr/>
          <p:nvPr/>
        </p:nvSpPr>
        <p:spPr>
          <a:xfrm>
            <a:off x="10758971" y="3883152"/>
            <a:ext cx="151579" cy="341376"/>
          </a:xfrm>
          <a:prstGeom prst="rect">
            <a:avLst/>
          </a:prstGeom>
          <a:solidFill>
            <a:schemeClr val="accent2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122" name="Shape 120"/>
          <p:cNvSpPr/>
          <p:nvPr/>
        </p:nvSpPr>
        <p:spPr>
          <a:xfrm>
            <a:off x="10937982" y="3883152"/>
            <a:ext cx="151579" cy="341376"/>
          </a:xfrm>
          <a:prstGeom prst="rect">
            <a:avLst/>
          </a:prstGeom>
          <a:solidFill>
            <a:schemeClr val="accent2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123" name="Shape 121"/>
          <p:cNvSpPr/>
          <p:nvPr/>
        </p:nvSpPr>
        <p:spPr>
          <a:xfrm>
            <a:off x="11116994" y="3883152"/>
            <a:ext cx="151579" cy="341376"/>
          </a:xfrm>
          <a:prstGeom prst="rect">
            <a:avLst/>
          </a:prstGeom>
          <a:solidFill>
            <a:schemeClr val="accent2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124" name="Shape 122"/>
          <p:cNvSpPr/>
          <p:nvPr/>
        </p:nvSpPr>
        <p:spPr>
          <a:xfrm>
            <a:off x="11296005" y="3883152"/>
            <a:ext cx="151579" cy="341376"/>
          </a:xfrm>
          <a:prstGeom prst="rect">
            <a:avLst/>
          </a:prstGeom>
          <a:solidFill>
            <a:schemeClr val="accent2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125" name="Shape 123"/>
          <p:cNvSpPr/>
          <p:nvPr/>
        </p:nvSpPr>
        <p:spPr>
          <a:xfrm>
            <a:off x="11475017" y="3883152"/>
            <a:ext cx="151579" cy="341376"/>
          </a:xfrm>
          <a:prstGeom prst="rect">
            <a:avLst/>
          </a:prstGeom>
          <a:solidFill>
            <a:schemeClr val="accent2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126" name="Shape 124"/>
          <p:cNvSpPr/>
          <p:nvPr/>
        </p:nvSpPr>
        <p:spPr>
          <a:xfrm>
            <a:off x="2331720" y="4224528"/>
            <a:ext cx="9308592" cy="0"/>
          </a:xfrm>
          <a:prstGeom prst="line">
            <a:avLst/>
          </a:prstGeom>
          <a:noFill/>
          <a:ln w="9525">
            <a:solidFill>
              <a:schemeClr val="accent5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127" name="Text 125"/>
          <p:cNvSpPr txBox="1"/>
          <p:nvPr/>
        </p:nvSpPr>
        <p:spPr>
          <a:xfrm>
            <a:off x="2331720" y="4261104"/>
            <a:ext cx="930859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chemeClr val="accent5"/>
                </a:solidFill>
              </a:rPr>
              <a:t>Anleitungsbedarf je Woche bei 10 % (3,85 h je Azubi und Praxiswoche)</a:t>
            </a:r>
            <a:endParaRPr lang="en-US" sz="1000" dirty="0"/>
          </a:p>
        </p:txBody>
      </p:sp>
      <p:sp>
        <p:nvSpPr>
          <p:cNvPr id="128" name="Shape 126"/>
          <p:cNvSpPr/>
          <p:nvPr/>
        </p:nvSpPr>
        <p:spPr>
          <a:xfrm>
            <a:off x="548640" y="4572000"/>
            <a:ext cx="5440680" cy="868680"/>
          </a:xfrm>
          <a:prstGeom prst="roundRect">
            <a:avLst>
              <a:gd name="adj" fmla="val 6316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129" name="Text 127"/>
          <p:cNvSpPr txBox="1"/>
          <p:nvPr/>
        </p:nvSpPr>
        <p:spPr>
          <a:xfrm>
            <a:off x="731520" y="4626864"/>
            <a:ext cx="5074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00" dirty="0">
                <a:solidFill>
                  <a:schemeClr val="accent5"/>
                </a:solidFill>
              </a:rPr>
              <a:t>DURCHSCHNITTLICHE WOCHE · 6 AZUBIS</a:t>
            </a:r>
            <a:endParaRPr lang="en-US" sz="1000" dirty="0"/>
          </a:p>
        </p:txBody>
      </p:sp>
      <p:sp>
        <p:nvSpPr>
          <p:cNvPr id="130" name="Text 128"/>
          <p:cNvSpPr txBox="1"/>
          <p:nvPr/>
        </p:nvSpPr>
        <p:spPr>
          <a:xfrm>
            <a:off x="731520" y="4864608"/>
            <a:ext cx="5074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≈ 14 h</a:t>
            </a:r>
            <a:r>
              <a:rPr lang="en-US" sz="1800" dirty="0">
                <a:solidFill>
                  <a:srgbClr val="B8C2C6"/>
                </a:solidFill>
              </a:rPr>
              <a:t>   |   </a:t>
            </a:r>
            <a:r>
              <a:rPr lang="en-US" sz="1800" b="1" dirty="0">
                <a:solidFill>
                  <a:schemeClr val="tx2"/>
                </a:solidFill>
              </a:rPr>
              <a:t>≈ 21 h</a:t>
            </a:r>
            <a:endParaRPr lang="en-US" sz="1800" dirty="0"/>
          </a:p>
        </p:txBody>
      </p:sp>
      <p:sp>
        <p:nvSpPr>
          <p:cNvPr id="131" name="Text 129"/>
          <p:cNvSpPr txBox="1"/>
          <p:nvPr/>
        </p:nvSpPr>
        <p:spPr>
          <a:xfrm>
            <a:off x="731520" y="5193792"/>
            <a:ext cx="5074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chemeClr val="accent5"/>
                </a:solidFill>
              </a:rPr>
              <a:t>10 %  |  15 % · Anleitung je Woche, Mittel über 52 Wochen</a:t>
            </a:r>
            <a:endParaRPr lang="en-US" sz="1000" dirty="0"/>
          </a:p>
        </p:txBody>
      </p:sp>
      <p:sp>
        <p:nvSpPr>
          <p:cNvPr id="132" name="Shape 130"/>
          <p:cNvSpPr/>
          <p:nvPr/>
        </p:nvSpPr>
        <p:spPr>
          <a:xfrm>
            <a:off x="6199632" y="4572000"/>
            <a:ext cx="5440680" cy="868680"/>
          </a:xfrm>
          <a:prstGeom prst="roundRect">
            <a:avLst>
              <a:gd name="adj" fmla="val 6316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133" name="Text 131"/>
          <p:cNvSpPr txBox="1"/>
          <p:nvPr/>
        </p:nvSpPr>
        <p:spPr>
          <a:xfrm>
            <a:off x="6382512" y="4626864"/>
            <a:ext cx="5074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00" dirty="0">
                <a:solidFill>
                  <a:schemeClr val="accent5"/>
                </a:solidFill>
              </a:rPr>
              <a:t>SPITZENWOCHE · 6 AZUBIS GLEICHZEITIG</a:t>
            </a:r>
            <a:endParaRPr lang="en-US" sz="1000" dirty="0"/>
          </a:p>
        </p:txBody>
      </p:sp>
      <p:sp>
        <p:nvSpPr>
          <p:cNvPr id="134" name="Text 132"/>
          <p:cNvSpPr txBox="1"/>
          <p:nvPr/>
        </p:nvSpPr>
        <p:spPr>
          <a:xfrm>
            <a:off x="6382512" y="4864608"/>
            <a:ext cx="5074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chemeClr val="accent6"/>
                </a:solidFill>
              </a:rPr>
              <a:t>23,1 h</a:t>
            </a:r>
            <a:r>
              <a:rPr lang="en-US" sz="1800" dirty="0">
                <a:solidFill>
                  <a:srgbClr val="B8C2C6"/>
                </a:solidFill>
              </a:rPr>
              <a:t>   |   </a:t>
            </a:r>
            <a:r>
              <a:rPr lang="en-US" sz="1800" b="1" dirty="0">
                <a:solidFill>
                  <a:schemeClr val="tx2"/>
                </a:solidFill>
              </a:rPr>
              <a:t>34,7 h</a:t>
            </a:r>
            <a:endParaRPr lang="en-US" sz="1800" dirty="0"/>
          </a:p>
        </p:txBody>
      </p:sp>
      <p:sp>
        <p:nvSpPr>
          <p:cNvPr id="135" name="Text 133"/>
          <p:cNvSpPr txBox="1"/>
          <p:nvPr/>
        </p:nvSpPr>
        <p:spPr>
          <a:xfrm>
            <a:off x="6382512" y="5193792"/>
            <a:ext cx="5074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chemeClr val="accent5"/>
                </a:solidFill>
              </a:rPr>
              <a:t>10 %  |  15 % · Anleitung in einer einzigen Woche</a:t>
            </a:r>
            <a:endParaRPr lang="en-US" sz="1000" dirty="0"/>
          </a:p>
        </p:txBody>
      </p:sp>
      <p:sp>
        <p:nvSpPr>
          <p:cNvPr id="136" name="Text 134"/>
          <p:cNvSpPr txBox="1"/>
          <p:nvPr/>
        </p:nvSpPr>
        <p:spPr>
          <a:xfrm>
            <a:off x="548640" y="5504688"/>
            <a:ext cx="11064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chemeClr val="accent5"/>
                </a:solidFill>
              </a:rPr>
              <a:t>Modell: 2 Azubis je Ausbildungsjahr; schematischer Phasenplan nach einem realen Beispiel (anonymisiert, vereinfacht). Das Modell enthält mehr Praxiswochen als das gesetzliche Minimum         (vgl. Folie 7).</a:t>
            </a:r>
            <a:endParaRPr lang="en-US" sz="1000" dirty="0"/>
          </a:p>
        </p:txBody>
      </p:sp>
      <p:sp>
        <p:nvSpPr>
          <p:cNvPr id="137" name="Text 135"/>
          <p:cNvSpPr txBox="1"/>
          <p:nvPr/>
        </p:nvSpPr>
        <p:spPr>
          <a:xfrm>
            <a:off x="548640" y="5943600"/>
            <a:ext cx="11064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100" i="1" dirty="0">
                <a:solidFill>
                  <a:schemeClr val="accent5"/>
                </a:solidFill>
              </a:rPr>
              <a:t>§ 16 ATA-OTA-G; eigene Berechnung (Modell)</a:t>
            </a:r>
            <a:endParaRPr lang="en-US" sz="1100" dirty="0"/>
          </a:p>
        </p:txBody>
      </p:sp>
      <p:sp>
        <p:nvSpPr>
          <p:cNvPr id="138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382512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47472"/>
            <a:ext cx="99669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 Wochenplan wird aus Struktur konkrete Planung</a:t>
            </a:r>
            <a:endParaRPr lang="en-US" sz="2800" dirty="0"/>
          </a:p>
        </p:txBody>
      </p:sp>
      <p:sp>
        <p:nvSpPr>
          <p:cNvPr id="3" name="Navigation makro"/>
          <p:cNvSpPr/>
          <p:nvPr/>
        </p:nvSpPr>
        <p:spPr>
          <a:xfrm>
            <a:off x="11189093" y="411480"/>
            <a:ext cx="170918" cy="162580"/>
          </a:xfrm>
          <a:custGeom>
            <a:avLst/>
            <a:gdLst/>
            <a:ahLst/>
            <a:cxnLst/>
            <a:rect l="l" t="t" r="r" b="b"/>
            <a:pathLst>
              <a:path w="170918" h="162580">
                <a:moveTo>
                  <a:pt x="85459" y="0"/>
                </a:moveTo>
                <a:lnTo>
                  <a:pt x="170918" y="162580"/>
                </a:lnTo>
                <a:lnTo>
                  <a:pt x="0" y="162580"/>
                </a:lnTo>
                <a:close/>
              </a:path>
            </a:pathLst>
          </a:custGeom>
          <a:solidFill>
            <a:schemeClr val="bg2"/>
          </a:solidFill>
          <a:ln w="9525">
            <a:solidFill>
              <a:srgbClr val="C9D1D5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4" name="Navigation s1"/>
          <p:cNvSpPr/>
          <p:nvPr/>
        </p:nvSpPr>
        <p:spPr>
          <a:xfrm>
            <a:off x="11127234" y="596920"/>
            <a:ext cx="294636" cy="94823"/>
          </a:xfrm>
          <a:custGeom>
            <a:avLst/>
            <a:gdLst/>
            <a:ahLst/>
            <a:cxnLst/>
            <a:rect l="l" t="t" r="r" b="b"/>
            <a:pathLst>
              <a:path w="294636" h="94823">
                <a:moveTo>
                  <a:pt x="49843" y="0"/>
                </a:moveTo>
                <a:lnTo>
                  <a:pt x="244793" y="0"/>
                </a:lnTo>
                <a:lnTo>
                  <a:pt x="294636" y="94823"/>
                </a:lnTo>
                <a:lnTo>
                  <a:pt x="0" y="94823"/>
                </a:lnTo>
                <a:close/>
              </a:path>
            </a:pathLst>
          </a:custGeom>
          <a:solidFill>
            <a:schemeClr val="bg2"/>
          </a:solidFill>
          <a:ln w="9525">
            <a:solidFill>
              <a:srgbClr val="C9D1D5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5" name="Navigation s2"/>
          <p:cNvSpPr/>
          <p:nvPr/>
        </p:nvSpPr>
        <p:spPr>
          <a:xfrm>
            <a:off x="11065375" y="714604"/>
            <a:ext cx="418354" cy="94823"/>
          </a:xfrm>
          <a:custGeom>
            <a:avLst/>
            <a:gdLst/>
            <a:ahLst/>
            <a:cxnLst/>
            <a:rect l="l" t="t" r="r" b="b"/>
            <a:pathLst>
              <a:path w="418354" h="94823">
                <a:moveTo>
                  <a:pt x="49843" y="0"/>
                </a:moveTo>
                <a:lnTo>
                  <a:pt x="368511" y="0"/>
                </a:lnTo>
                <a:lnTo>
                  <a:pt x="418354" y="94823"/>
                </a:lnTo>
                <a:lnTo>
                  <a:pt x="0" y="94823"/>
                </a:lnTo>
                <a:close/>
              </a:path>
            </a:pathLst>
          </a:custGeom>
          <a:solidFill>
            <a:schemeClr val="bg2"/>
          </a:solidFill>
          <a:ln w="9525">
            <a:solidFill>
              <a:srgbClr val="C9D1D5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6" name="Navigation s3"/>
          <p:cNvSpPr/>
          <p:nvPr/>
        </p:nvSpPr>
        <p:spPr>
          <a:xfrm>
            <a:off x="11003516" y="832287"/>
            <a:ext cx="542073" cy="94823"/>
          </a:xfrm>
          <a:custGeom>
            <a:avLst/>
            <a:gdLst/>
            <a:ahLst/>
            <a:cxnLst/>
            <a:rect l="l" t="t" r="r" b="b"/>
            <a:pathLst>
              <a:path w="542073" h="94823">
                <a:moveTo>
                  <a:pt x="49843" y="0"/>
                </a:moveTo>
                <a:lnTo>
                  <a:pt x="492230" y="0"/>
                </a:lnTo>
                <a:lnTo>
                  <a:pt x="542073" y="94823"/>
                </a:lnTo>
                <a:lnTo>
                  <a:pt x="0" y="94823"/>
                </a:lnTo>
                <a:close/>
              </a:path>
            </a:pathLst>
          </a:custGeom>
          <a:solidFill>
            <a:schemeClr val="accent3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7" name="Navigation mikro"/>
          <p:cNvSpPr/>
          <p:nvPr/>
        </p:nvSpPr>
        <p:spPr>
          <a:xfrm>
            <a:off x="10899648" y="949970"/>
            <a:ext cx="749808" cy="174742"/>
          </a:xfrm>
          <a:custGeom>
            <a:avLst/>
            <a:gdLst/>
            <a:ahLst/>
            <a:cxnLst/>
            <a:rect l="l" t="t" r="r" b="b"/>
            <a:pathLst>
              <a:path w="749808" h="174742">
                <a:moveTo>
                  <a:pt x="91851" y="0"/>
                </a:moveTo>
                <a:lnTo>
                  <a:pt x="657957" y="0"/>
                </a:lnTo>
                <a:lnTo>
                  <a:pt x="749808" y="174742"/>
                </a:lnTo>
                <a:lnTo>
                  <a:pt x="0" y="174742"/>
                </a:lnTo>
                <a:close/>
              </a:path>
            </a:pathLst>
          </a:custGeom>
          <a:solidFill>
            <a:schemeClr val="accent6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8" name="Text 6"/>
          <p:cNvSpPr txBox="1"/>
          <p:nvPr/>
        </p:nvSpPr>
        <p:spPr>
          <a:xfrm>
            <a:off x="10625328" y="1143000"/>
            <a:ext cx="129844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kern="0" spc="100" dirty="0">
                <a:solidFill>
                  <a:schemeClr val="accent5"/>
                </a:solidFill>
              </a:rPr>
              <a:t>MIKRO</a:t>
            </a:r>
            <a:endParaRPr lang="en-US" sz="900" dirty="0"/>
          </a:p>
        </p:txBody>
      </p:sp>
      <p:sp>
        <p:nvSpPr>
          <p:cNvPr id="9" name="Struktur"/>
          <p:cNvSpPr/>
          <p:nvPr/>
        </p:nvSpPr>
        <p:spPr>
          <a:xfrm>
            <a:off x="548640" y="1536192"/>
            <a:ext cx="3291840" cy="457200"/>
          </a:xfrm>
          <a:prstGeom prst="roundRect">
            <a:avLst>
              <a:gd name="adj" fmla="val 12000"/>
            </a:avLst>
          </a:prstGeom>
          <a:solidFill>
            <a:schemeClr val="accent3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10" name="Text 8"/>
          <p:cNvSpPr txBox="1"/>
          <p:nvPr/>
        </p:nvSpPr>
        <p:spPr>
          <a:xfrm>
            <a:off x="685800" y="1536192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100" dirty="0">
                <a:solidFill>
                  <a:schemeClr val="tx1"/>
                </a:solidFill>
              </a:rPr>
              <a:t>STRUKTUR  </a:t>
            </a:r>
            <a:r>
              <a:rPr lang="en-US" sz="1300" dirty="0">
                <a:solidFill>
                  <a:schemeClr val="tx1"/>
                </a:solidFill>
              </a:rPr>
              <a:t>Plan, Zeit, Zuständigkeit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3931920" y="1645920"/>
            <a:ext cx="320040" cy="237744"/>
          </a:xfrm>
          <a:prstGeom prst="rightArrow">
            <a:avLst/>
          </a:prstGeom>
          <a:solidFill>
            <a:schemeClr val="accent5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12" name="Planung"/>
          <p:cNvSpPr/>
          <p:nvPr/>
        </p:nvSpPr>
        <p:spPr>
          <a:xfrm>
            <a:off x="4343400" y="1536192"/>
            <a:ext cx="3291840" cy="457200"/>
          </a:xfrm>
          <a:prstGeom prst="roundRect">
            <a:avLst>
              <a:gd name="adj" fmla="val 12000"/>
            </a:avLst>
          </a:prstGeom>
          <a:solidFill>
            <a:schemeClr val="accent6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13" name="Text 11"/>
          <p:cNvSpPr txBox="1"/>
          <p:nvPr/>
        </p:nvSpPr>
        <p:spPr>
          <a:xfrm>
            <a:off x="4480560" y="1536192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100" dirty="0">
                <a:solidFill>
                  <a:schemeClr val="tx1"/>
                </a:solidFill>
              </a:rPr>
              <a:t>PLANUNG  </a:t>
            </a:r>
            <a:r>
              <a:rPr lang="en-US" sz="1300" dirty="0">
                <a:solidFill>
                  <a:schemeClr val="tx1"/>
                </a:solidFill>
              </a:rPr>
              <a:t>wer, wann, wo, Lernziel</a:t>
            </a:r>
            <a:endParaRPr lang="en-US" sz="1300" dirty="0"/>
          </a:p>
        </p:txBody>
      </p:sp>
      <p:graphicFrame>
        <p:nvGraphicFramePr>
          <p:cNvPr id="1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2121408"/>
          <a:ext cx="7086600" cy="2560320"/>
        </p:xfrm>
        <a:graphic>
          <a:graphicData uri="http://schemas.openxmlformats.org/drawingml/2006/table">
            <a:tbl>
              <a:tblPr/>
              <a:tblGrid>
                <a:gridCol w="1143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29184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36576" marB="36576" anchor="ctr">
                    <a:lnL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272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Mo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36576" marB="36576" anchor="ctr">
                    <a:lnL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272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Di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36576" marB="36576" anchor="ctr">
                    <a:lnL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272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Mi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36576" marB="36576" anchor="ctr">
                    <a:lnL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272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Do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36576" marB="36576" anchor="ctr">
                    <a:lnL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272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Fr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36576" marB="36576" anchor="ctr">
                    <a:lnL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272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548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b="1" dirty="0">
                          <a:solidFill>
                            <a:srgbClr val="6B747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07:30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36576" marB="36576" anchor="ctr">
                    <a:lnL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36576" marB="36576">
                    <a:lnL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36576" marB="36576">
                    <a:lnL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dirty="0">
                          <a:solidFill>
                            <a:srgbClr val="23272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Planung (PA)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36576" marB="36576" anchor="ctr">
                    <a:lnL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1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36576" marB="36576">
                    <a:lnL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dirty="0">
                          <a:solidFill>
                            <a:srgbClr val="23272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Besprechung Folgewoche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36576" marB="36576" anchor="ctr">
                    <a:lnL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b="1" dirty="0">
                          <a:solidFill>
                            <a:srgbClr val="6B747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08:30–10:30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36576" marB="36576" anchor="ctr">
                    <a:lnL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Schnittführung, Nähte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36576" marB="36576" anchor="ctr">
                    <a:lnL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707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36576" marB="36576">
                    <a:lnL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dirty="0">
                          <a:solidFill>
                            <a:srgbClr val="23272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Planung (PA)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36576" marB="36576" anchor="ctr">
                    <a:lnL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1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dirty="0">
                          <a:solidFill>
                            <a:srgbClr val="23272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Instrumentation Knie-TEP (begleitet)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36576" marB="36576" anchor="ctr">
                    <a:lnL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BC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36576" marB="36576">
                    <a:lnL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b="1" dirty="0">
                          <a:solidFill>
                            <a:srgbClr val="6B747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11:30–13:30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36576" marB="36576" anchor="ctr">
                    <a:lnL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dirty="0">
                          <a:solidFill>
                            <a:srgbClr val="23272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Standardtische, Instrumente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36576" marB="36576" anchor="ctr">
                    <a:lnL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CBC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dirty="0">
                          <a:solidFill>
                            <a:srgbClr val="23272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Saalbegleitung Springer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36576" marB="36576" anchor="ctr">
                    <a:lnL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D3A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Begleitete Instrumentation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36576" marB="36576" anchor="ctr">
                    <a:lnL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3707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36576" marB="36576">
                    <a:lnL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dirty="0">
                          <a:solidFill>
                            <a:srgbClr val="23272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Reflexion · Transferaufgabe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36576" marB="36576" anchor="ctr">
                    <a:lnL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D3A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548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b="1" dirty="0">
                          <a:solidFill>
                            <a:srgbClr val="6B747C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15:30–16:30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36576" marB="36576" anchor="ctr">
                    <a:lnL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dirty="0">
                          <a:solidFill>
                            <a:srgbClr val="23272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Planung (PA)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36576" marB="36576" anchor="ctr">
                    <a:lnL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1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36576" marB="36576" anchor="ctr">
                    <a:lnL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36576" marB="36576">
                    <a:lnL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36576" marB="36576">
                    <a:lnL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dirty="0">
                          <a:solidFill>
                            <a:srgbClr val="23272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Planung (PA)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4864" marR="54864" marT="36576" marB="36576" anchor="ctr">
                    <a:lnL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5DC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5" name="Shape 12"/>
          <p:cNvSpPr/>
          <p:nvPr/>
        </p:nvSpPr>
        <p:spPr>
          <a:xfrm>
            <a:off x="548640" y="4828032"/>
            <a:ext cx="201168" cy="182880"/>
          </a:xfrm>
          <a:prstGeom prst="rect">
            <a:avLst/>
          </a:prstGeom>
          <a:solidFill>
            <a:srgbClr val="13707B"/>
          </a:solidFill>
          <a:ln w="6350">
            <a:solidFill>
              <a:srgbClr val="C9D1D5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16" name="Text 13"/>
          <p:cNvSpPr txBox="1"/>
          <p:nvPr/>
        </p:nvSpPr>
        <p:spPr>
          <a:xfrm>
            <a:off x="841248" y="4773168"/>
            <a:ext cx="3200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chemeClr val="tx1"/>
                </a:solidFill>
              </a:rPr>
              <a:t>Viszeralchirurgie · 240 Min.</a:t>
            </a:r>
            <a:endParaRPr lang="en-US" sz="1100" dirty="0"/>
          </a:p>
        </p:txBody>
      </p:sp>
      <p:sp>
        <p:nvSpPr>
          <p:cNvPr id="17" name="Shape 14"/>
          <p:cNvSpPr/>
          <p:nvPr/>
        </p:nvSpPr>
        <p:spPr>
          <a:xfrm>
            <a:off x="4114800" y="4828032"/>
            <a:ext cx="201168" cy="182880"/>
          </a:xfrm>
          <a:prstGeom prst="rect">
            <a:avLst/>
          </a:prstGeom>
          <a:solidFill>
            <a:srgbClr val="9CCBCF"/>
          </a:solidFill>
          <a:ln w="6350">
            <a:solidFill>
              <a:srgbClr val="C9D1D5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18" name="Text 15"/>
          <p:cNvSpPr txBox="1"/>
          <p:nvPr/>
        </p:nvSpPr>
        <p:spPr>
          <a:xfrm>
            <a:off x="4407408" y="4773168"/>
            <a:ext cx="3200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chemeClr val="tx1"/>
                </a:solidFill>
              </a:rPr>
              <a:t>Unfallchirurgie · 240 Min.</a:t>
            </a:r>
            <a:endParaRPr lang="en-US" sz="1100" dirty="0"/>
          </a:p>
        </p:txBody>
      </p:sp>
      <p:sp>
        <p:nvSpPr>
          <p:cNvPr id="19" name="Shape 16"/>
          <p:cNvSpPr/>
          <p:nvPr/>
        </p:nvSpPr>
        <p:spPr>
          <a:xfrm>
            <a:off x="548640" y="5138928"/>
            <a:ext cx="201168" cy="182880"/>
          </a:xfrm>
          <a:prstGeom prst="rect">
            <a:avLst/>
          </a:prstGeom>
          <a:solidFill>
            <a:srgbClr val="E8D3A8"/>
          </a:solidFill>
          <a:ln w="6350">
            <a:solidFill>
              <a:srgbClr val="C9D1D5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20" name="Text 17"/>
          <p:cNvSpPr txBox="1"/>
          <p:nvPr/>
        </p:nvSpPr>
        <p:spPr>
          <a:xfrm>
            <a:off x="841248" y="5084064"/>
            <a:ext cx="3200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chemeClr val="tx1"/>
                </a:solidFill>
              </a:rPr>
              <a:t>Plastische Chirurgie · 240 Min.</a:t>
            </a:r>
            <a:endParaRPr lang="en-US" sz="1100" dirty="0"/>
          </a:p>
        </p:txBody>
      </p:sp>
      <p:sp>
        <p:nvSpPr>
          <p:cNvPr id="21" name="Shape 18"/>
          <p:cNvSpPr/>
          <p:nvPr/>
        </p:nvSpPr>
        <p:spPr>
          <a:xfrm>
            <a:off x="4114800" y="5138928"/>
            <a:ext cx="201168" cy="182880"/>
          </a:xfrm>
          <a:prstGeom prst="rect">
            <a:avLst/>
          </a:prstGeom>
          <a:solidFill>
            <a:srgbClr val="EEF1F2"/>
          </a:solidFill>
          <a:ln w="6350">
            <a:solidFill>
              <a:srgbClr val="C9D1D5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22" name="Text 19"/>
          <p:cNvSpPr txBox="1"/>
          <p:nvPr/>
        </p:nvSpPr>
        <p:spPr>
          <a:xfrm>
            <a:off x="4407408" y="5084064"/>
            <a:ext cx="3200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chemeClr val="tx1"/>
                </a:solidFill>
              </a:rPr>
              <a:t>Planung / Organisation</a:t>
            </a:r>
            <a:endParaRPr lang="en-US" sz="1100" dirty="0"/>
          </a:p>
        </p:txBody>
      </p:sp>
      <p:sp>
        <p:nvSpPr>
          <p:cNvPr id="23" name="Text 20"/>
          <p:cNvSpPr txBox="1"/>
          <p:nvPr/>
        </p:nvSpPr>
        <p:spPr>
          <a:xfrm>
            <a:off x="548640" y="5440680"/>
            <a:ext cx="7086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chemeClr val="accent5"/>
                </a:solidFill>
              </a:rPr>
              <a:t>Praxisbeispiel Wochenplan (anonymisiert, eigene Darstellung) – geplante Anleitungszeit je Fachbereich und Woche</a:t>
            </a:r>
            <a:endParaRPr lang="en-US" sz="1100" dirty="0"/>
          </a:p>
        </p:txBody>
      </p:sp>
      <p:sp>
        <p:nvSpPr>
          <p:cNvPr id="24" name="Freigestellte Praxisanleitung"/>
          <p:cNvSpPr/>
          <p:nvPr/>
        </p:nvSpPr>
        <p:spPr>
          <a:xfrm>
            <a:off x="7955280" y="1572768"/>
            <a:ext cx="3685032" cy="1207008"/>
          </a:xfrm>
          <a:prstGeom prst="roundRect">
            <a:avLst>
              <a:gd name="adj" fmla="val 6061"/>
            </a:avLst>
          </a:prstGeom>
          <a:solidFill>
            <a:schemeClr val="accent3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25" name="Text 22"/>
          <p:cNvSpPr txBox="1"/>
          <p:nvPr/>
        </p:nvSpPr>
        <p:spPr>
          <a:xfrm>
            <a:off x="8138160" y="1572768"/>
            <a:ext cx="3383280" cy="12070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chemeClr val="tx1"/>
                </a:solidFill>
              </a:rPr>
              <a:t>Freigestellte Praxisanleitung</a:t>
            </a:r>
            <a:endParaRPr lang="en-US" sz="1500" dirty="0"/>
          </a:p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baut die Struktur auf und erstellt die Wochenplanung</a:t>
            </a:r>
            <a:endParaRPr lang="en-US" sz="1500" dirty="0"/>
          </a:p>
        </p:txBody>
      </p:sp>
      <p:sp>
        <p:nvSpPr>
          <p:cNvPr id="26" name="Mitarbeitende Praxisanleitende"/>
          <p:cNvSpPr/>
          <p:nvPr/>
        </p:nvSpPr>
        <p:spPr>
          <a:xfrm>
            <a:off x="7955280" y="2889504"/>
            <a:ext cx="3685032" cy="1207008"/>
          </a:xfrm>
          <a:prstGeom prst="roundRect">
            <a:avLst>
              <a:gd name="adj" fmla="val 6061"/>
            </a:avLst>
          </a:prstGeom>
          <a:solidFill>
            <a:schemeClr val="accent6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27" name="Text 24"/>
          <p:cNvSpPr txBox="1"/>
          <p:nvPr/>
        </p:nvSpPr>
        <p:spPr>
          <a:xfrm>
            <a:off x="8138160" y="2889504"/>
            <a:ext cx="3383280" cy="12070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chemeClr val="tx1"/>
                </a:solidFill>
              </a:rPr>
              <a:t>Mitarbeitende Praxisanleitende</a:t>
            </a:r>
            <a:endParaRPr lang="en-US" sz="1500" dirty="0"/>
          </a:p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setzen die Planung im Saal um – in geplanten, ausgewiesenen Zeiten</a:t>
            </a:r>
            <a:endParaRPr lang="en-US" sz="1500" dirty="0"/>
          </a:p>
        </p:txBody>
      </p:sp>
      <p:sp>
        <p:nvSpPr>
          <p:cNvPr id="28" name="Text 25"/>
          <p:cNvSpPr txBox="1"/>
          <p:nvPr/>
        </p:nvSpPr>
        <p:spPr>
          <a:xfrm>
            <a:off x="7955280" y="4251960"/>
            <a:ext cx="3685032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Geplant = sichtbar = nachweisbar</a:t>
            </a:r>
            <a:endParaRPr lang="en-US" sz="1500" dirty="0"/>
          </a:p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Geplante Anleitung gelingt im OP nur interprofessionell – abgestimmt mit OP-Team und ärztlichem Dienst.</a:t>
            </a:r>
            <a:endParaRPr lang="en-US" sz="1500" dirty="0"/>
          </a:p>
        </p:txBody>
      </p:sp>
      <p:sp>
        <p:nvSpPr>
          <p:cNvPr id="29" name="Text 26"/>
          <p:cNvSpPr txBox="1"/>
          <p:nvPr/>
        </p:nvSpPr>
        <p:spPr>
          <a:xfrm>
            <a:off x="548640" y="5943600"/>
            <a:ext cx="11064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100" i="1" dirty="0">
                <a:solidFill>
                  <a:schemeClr val="accent5"/>
                </a:solidFill>
              </a:rPr>
              <a:t>Fellenberg &amp; Rebel, 2025, Kap. 1.7.2, 2.1.2 und 2.2; Praxisbeispiel: eigenes Ausbildungskonzept</a:t>
            </a:r>
            <a:endParaRPr lang="en-US" sz="1100" dirty="0"/>
          </a:p>
        </p:txBody>
      </p:sp>
      <p:sp>
        <p:nvSpPr>
          <p:cNvPr id="30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382512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47472"/>
            <a:ext cx="99669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de-DE" dirty="0"/>
              <a:t>Der Ertrag: Struktur wirkt im Saal und erfüllt den Auftrag</a:t>
            </a:r>
            <a:endParaRPr lang="en-US" sz="2800" dirty="0"/>
          </a:p>
        </p:txBody>
      </p:sp>
      <p:sp>
        <p:nvSpPr>
          <p:cNvPr id="3" name="Navigation makro"/>
          <p:cNvSpPr/>
          <p:nvPr/>
        </p:nvSpPr>
        <p:spPr>
          <a:xfrm>
            <a:off x="11189093" y="411480"/>
            <a:ext cx="170918" cy="162580"/>
          </a:xfrm>
          <a:custGeom>
            <a:avLst/>
            <a:gdLst/>
            <a:ahLst/>
            <a:cxnLst/>
            <a:rect l="l" t="t" r="r" b="b"/>
            <a:pathLst>
              <a:path w="170918" h="162580">
                <a:moveTo>
                  <a:pt x="85459" y="0"/>
                </a:moveTo>
                <a:lnTo>
                  <a:pt x="170918" y="162580"/>
                </a:lnTo>
                <a:lnTo>
                  <a:pt x="0" y="162580"/>
                </a:lnTo>
                <a:close/>
              </a:path>
            </a:pathLst>
          </a:custGeom>
          <a:solidFill>
            <a:schemeClr val="bg2"/>
          </a:solidFill>
          <a:ln w="9525">
            <a:solidFill>
              <a:srgbClr val="C9D1D5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4" name="Navigation s1"/>
          <p:cNvSpPr/>
          <p:nvPr/>
        </p:nvSpPr>
        <p:spPr>
          <a:xfrm>
            <a:off x="11127234" y="596920"/>
            <a:ext cx="294636" cy="94823"/>
          </a:xfrm>
          <a:custGeom>
            <a:avLst/>
            <a:gdLst/>
            <a:ahLst/>
            <a:cxnLst/>
            <a:rect l="l" t="t" r="r" b="b"/>
            <a:pathLst>
              <a:path w="294636" h="94823">
                <a:moveTo>
                  <a:pt x="49843" y="0"/>
                </a:moveTo>
                <a:lnTo>
                  <a:pt x="244793" y="0"/>
                </a:lnTo>
                <a:lnTo>
                  <a:pt x="294636" y="94823"/>
                </a:lnTo>
                <a:lnTo>
                  <a:pt x="0" y="94823"/>
                </a:lnTo>
                <a:close/>
              </a:path>
            </a:pathLst>
          </a:custGeom>
          <a:solidFill>
            <a:schemeClr val="bg2"/>
          </a:solidFill>
          <a:ln w="9525">
            <a:solidFill>
              <a:srgbClr val="C9D1D5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5" name="Navigation s2"/>
          <p:cNvSpPr/>
          <p:nvPr/>
        </p:nvSpPr>
        <p:spPr>
          <a:xfrm>
            <a:off x="11065375" y="714604"/>
            <a:ext cx="418354" cy="94823"/>
          </a:xfrm>
          <a:custGeom>
            <a:avLst/>
            <a:gdLst/>
            <a:ahLst/>
            <a:cxnLst/>
            <a:rect l="l" t="t" r="r" b="b"/>
            <a:pathLst>
              <a:path w="418354" h="94823">
                <a:moveTo>
                  <a:pt x="49843" y="0"/>
                </a:moveTo>
                <a:lnTo>
                  <a:pt x="368511" y="0"/>
                </a:lnTo>
                <a:lnTo>
                  <a:pt x="418354" y="94823"/>
                </a:lnTo>
                <a:lnTo>
                  <a:pt x="0" y="94823"/>
                </a:lnTo>
                <a:close/>
              </a:path>
            </a:pathLst>
          </a:custGeom>
          <a:solidFill>
            <a:schemeClr val="bg2"/>
          </a:solidFill>
          <a:ln w="9525">
            <a:solidFill>
              <a:srgbClr val="C9D1D5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6" name="Navigation s3"/>
          <p:cNvSpPr/>
          <p:nvPr/>
        </p:nvSpPr>
        <p:spPr>
          <a:xfrm>
            <a:off x="11003516" y="832287"/>
            <a:ext cx="542073" cy="94823"/>
          </a:xfrm>
          <a:custGeom>
            <a:avLst/>
            <a:gdLst/>
            <a:ahLst/>
            <a:cxnLst/>
            <a:rect l="l" t="t" r="r" b="b"/>
            <a:pathLst>
              <a:path w="542073" h="94823">
                <a:moveTo>
                  <a:pt x="49843" y="0"/>
                </a:moveTo>
                <a:lnTo>
                  <a:pt x="492230" y="0"/>
                </a:lnTo>
                <a:lnTo>
                  <a:pt x="542073" y="94823"/>
                </a:lnTo>
                <a:lnTo>
                  <a:pt x="0" y="94823"/>
                </a:lnTo>
                <a:close/>
              </a:path>
            </a:pathLst>
          </a:custGeom>
          <a:solidFill>
            <a:schemeClr val="bg2"/>
          </a:solidFill>
          <a:ln w="9525">
            <a:solidFill>
              <a:srgbClr val="C9D1D5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7" name="Navigation mikro"/>
          <p:cNvSpPr/>
          <p:nvPr/>
        </p:nvSpPr>
        <p:spPr>
          <a:xfrm>
            <a:off x="10899648" y="949970"/>
            <a:ext cx="749808" cy="174742"/>
          </a:xfrm>
          <a:custGeom>
            <a:avLst/>
            <a:gdLst/>
            <a:ahLst/>
            <a:cxnLst/>
            <a:rect l="l" t="t" r="r" b="b"/>
            <a:pathLst>
              <a:path w="749808" h="174742">
                <a:moveTo>
                  <a:pt x="91851" y="0"/>
                </a:moveTo>
                <a:lnTo>
                  <a:pt x="657957" y="0"/>
                </a:lnTo>
                <a:lnTo>
                  <a:pt x="749808" y="174742"/>
                </a:lnTo>
                <a:lnTo>
                  <a:pt x="0" y="174742"/>
                </a:lnTo>
                <a:close/>
              </a:path>
            </a:pathLst>
          </a:custGeom>
          <a:solidFill>
            <a:schemeClr val="accent6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8" name="Text 6"/>
          <p:cNvSpPr txBox="1"/>
          <p:nvPr/>
        </p:nvSpPr>
        <p:spPr>
          <a:xfrm>
            <a:off x="10625328" y="1143000"/>
            <a:ext cx="129844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kern="0" spc="100" dirty="0">
                <a:solidFill>
                  <a:schemeClr val="accent5"/>
                </a:solidFill>
              </a:rPr>
              <a:t>MIKRO</a:t>
            </a:r>
            <a:endParaRPr lang="en-US" sz="900" dirty="0"/>
          </a:p>
        </p:txBody>
      </p:sp>
      <p:sp>
        <p:nvSpPr>
          <p:cNvPr id="9" name="Ausbildungsqualität"/>
          <p:cNvSpPr/>
          <p:nvPr/>
        </p:nvSpPr>
        <p:spPr>
          <a:xfrm>
            <a:off x="548640" y="1554480"/>
            <a:ext cx="5440680" cy="4206240"/>
          </a:xfrm>
          <a:prstGeom prst="roundRect">
            <a:avLst>
              <a:gd name="adj" fmla="val 1739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10" name="Shape 8"/>
          <p:cNvSpPr/>
          <p:nvPr/>
        </p:nvSpPr>
        <p:spPr>
          <a:xfrm>
            <a:off x="777240" y="1847088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de-DE"/>
          </a:p>
        </p:txBody>
      </p:sp>
      <p:pic>
        <p:nvPicPr>
          <p:cNvPr id="11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6112" y="1965960"/>
            <a:ext cx="219456" cy="219456"/>
          </a:xfrm>
          <a:prstGeom prst="rect">
            <a:avLst/>
          </a:prstGeom>
        </p:spPr>
      </p:pic>
      <p:sp>
        <p:nvSpPr>
          <p:cNvPr id="12" name="Text 9"/>
          <p:cNvSpPr txBox="1"/>
          <p:nvPr/>
        </p:nvSpPr>
        <p:spPr>
          <a:xfrm>
            <a:off x="1417320" y="1755648"/>
            <a:ext cx="2560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Ausbildungsqualität</a:t>
            </a:r>
            <a:endParaRPr lang="en-US" sz="1500" dirty="0"/>
          </a:p>
        </p:txBody>
      </p:sp>
      <p:sp>
        <p:nvSpPr>
          <p:cNvPr id="13" name="Badge empirisch gestützt"/>
          <p:cNvSpPr/>
          <p:nvPr/>
        </p:nvSpPr>
        <p:spPr>
          <a:xfrm>
            <a:off x="4069080" y="1892808"/>
            <a:ext cx="1719072" cy="365760"/>
          </a:xfrm>
          <a:prstGeom prst="roundRect">
            <a:avLst>
              <a:gd name="adj" fmla="val 50000"/>
            </a:avLst>
          </a:prstGeom>
          <a:solidFill>
            <a:srgbClr val="13707B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14" name="Text 11"/>
          <p:cNvSpPr txBox="1"/>
          <p:nvPr/>
        </p:nvSpPr>
        <p:spPr>
          <a:xfrm>
            <a:off x="4069080" y="1892808"/>
            <a:ext cx="17190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chemeClr val="bg1"/>
                </a:solidFill>
              </a:rPr>
              <a:t>empirisch gestützt</a:t>
            </a:r>
            <a:endParaRPr lang="en-US" sz="1100" dirty="0"/>
          </a:p>
        </p:txBody>
      </p:sp>
      <p:sp>
        <p:nvSpPr>
          <p:cNvPr id="15" name="Text 12"/>
          <p:cNvSpPr txBox="1"/>
          <p:nvPr/>
        </p:nvSpPr>
        <p:spPr>
          <a:xfrm>
            <a:off x="822960" y="2606040"/>
            <a:ext cx="4937760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Bei Personalmangel wurde Praxisanleitung zugunsten der Versorgung verdrängt (Bär et al., 2024 – Fallstudie)</a:t>
            </a:r>
            <a:endParaRPr lang="en-US" sz="13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Fehlende Unterstützung im Praxiseinsatz kann Abbruchgedanken auslösen (Winter, 2019)</a:t>
            </a:r>
            <a:endParaRPr lang="en-US" sz="1300" dirty="0"/>
          </a:p>
        </p:txBody>
      </p:sp>
      <p:sp>
        <p:nvSpPr>
          <p:cNvPr id="16" name="Text 13"/>
          <p:cNvSpPr txBox="1"/>
          <p:nvPr/>
        </p:nvSpPr>
        <p:spPr>
          <a:xfrm>
            <a:off x="822960" y="5120640"/>
            <a:ext cx="4937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i="1" dirty="0">
                <a:solidFill>
                  <a:schemeClr val="accent5"/>
                </a:solidFill>
              </a:rPr>
              <a:t>Studien aus der Pflegeausbildung – übertragbar auf vergleichbare Strukturen der OTA-Ausbildung</a:t>
            </a:r>
            <a:endParaRPr lang="en-US" sz="1100" dirty="0"/>
          </a:p>
        </p:txBody>
      </p:sp>
      <p:sp>
        <p:nvSpPr>
          <p:cNvPr id="17" name="Text 14"/>
          <p:cNvSpPr txBox="1"/>
          <p:nvPr/>
        </p:nvSpPr>
        <p:spPr>
          <a:xfrm>
            <a:off x="822960" y="4526280"/>
            <a:ext cx="4937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Rechtliche Folgerung: </a:t>
            </a:r>
            <a:r>
              <a:rPr lang="en-US" sz="1300" dirty="0">
                <a:solidFill>
                  <a:schemeClr val="accent1"/>
                </a:solidFill>
              </a:rPr>
              <a:t>Planung macht den Mindestumfang nachweisbar (§ 20 Abs. 2 ATA-OTA-G).</a:t>
            </a:r>
            <a:endParaRPr lang="en-US" sz="1300" dirty="0"/>
          </a:p>
        </p:txBody>
      </p:sp>
      <p:sp>
        <p:nvSpPr>
          <p:cNvPr id="18" name="Versorgungsqualität"/>
          <p:cNvSpPr/>
          <p:nvPr/>
        </p:nvSpPr>
        <p:spPr>
          <a:xfrm>
            <a:off x="6199632" y="1554480"/>
            <a:ext cx="5440680" cy="4206240"/>
          </a:xfrm>
          <a:prstGeom prst="roundRect">
            <a:avLst>
              <a:gd name="adj" fmla="val 1739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19" name="Shape 16"/>
          <p:cNvSpPr/>
          <p:nvPr/>
        </p:nvSpPr>
        <p:spPr>
          <a:xfrm>
            <a:off x="6428232" y="1847088"/>
            <a:ext cx="457200" cy="457200"/>
          </a:xfrm>
          <a:prstGeom prst="ellipse">
            <a:avLst/>
          </a:prstGeom>
          <a:solidFill>
            <a:schemeClr val="accent6"/>
          </a:solidFill>
          <a:ln/>
        </p:spPr>
        <p:txBody>
          <a:bodyPr/>
          <a:lstStyle/>
          <a:p>
            <a:endParaRPr lang="de-DE"/>
          </a:p>
        </p:txBody>
      </p:sp>
      <p:pic>
        <p:nvPicPr>
          <p:cNvPr id="2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7104" y="1965960"/>
            <a:ext cx="219456" cy="219456"/>
          </a:xfrm>
          <a:prstGeom prst="rect">
            <a:avLst/>
          </a:prstGeom>
        </p:spPr>
      </p:pic>
      <p:sp>
        <p:nvSpPr>
          <p:cNvPr id="21" name="Text 17"/>
          <p:cNvSpPr txBox="1"/>
          <p:nvPr/>
        </p:nvSpPr>
        <p:spPr>
          <a:xfrm>
            <a:off x="7068312" y="1755648"/>
            <a:ext cx="2560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Versorgungsqualität</a:t>
            </a:r>
            <a:endParaRPr lang="en-US" sz="1500" dirty="0"/>
          </a:p>
        </p:txBody>
      </p:sp>
      <p:sp>
        <p:nvSpPr>
          <p:cNvPr id="22" name="Badge begründet"/>
          <p:cNvSpPr/>
          <p:nvPr/>
        </p:nvSpPr>
        <p:spPr>
          <a:xfrm>
            <a:off x="9720072" y="1892808"/>
            <a:ext cx="1719072" cy="36576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23" name="Text 19"/>
          <p:cNvSpPr txBox="1"/>
          <p:nvPr/>
        </p:nvSpPr>
        <p:spPr>
          <a:xfrm>
            <a:off x="9720072" y="1892808"/>
            <a:ext cx="17190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chemeClr val="accent1"/>
                </a:solidFill>
              </a:rPr>
              <a:t>begründet</a:t>
            </a:r>
            <a:endParaRPr lang="en-US" sz="1100" dirty="0"/>
          </a:p>
        </p:txBody>
      </p:sp>
      <p:sp>
        <p:nvSpPr>
          <p:cNvPr id="24" name="Text 20"/>
          <p:cNvSpPr txBox="1"/>
          <p:nvPr/>
        </p:nvSpPr>
        <p:spPr>
          <a:xfrm>
            <a:off x="6473952" y="2606040"/>
            <a:ext cx="4937760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Der Rollenkonflikt mitarbeitender Praxisanleitender (Fellenberg &amp; Rebel, 2025) wird durch geplante Zeiten entlastet</a:t>
            </a:r>
            <a:endParaRPr lang="en-US" sz="13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Auszubildende handeln seltener unbegleitet</a:t>
            </a:r>
            <a:endParaRPr lang="en-US" sz="13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Das Saalteam muss sich nicht zwischen Patient:in und Auszubildenden aufteilen</a:t>
            </a:r>
            <a:endParaRPr lang="en-US" sz="13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Standards werden einheitlich weitergegeben</a:t>
            </a:r>
            <a:endParaRPr lang="en-US" sz="1300" dirty="0"/>
          </a:p>
        </p:txBody>
      </p:sp>
      <p:sp>
        <p:nvSpPr>
          <p:cNvPr id="25" name="Text 21"/>
          <p:cNvSpPr txBox="1"/>
          <p:nvPr/>
        </p:nvSpPr>
        <p:spPr>
          <a:xfrm>
            <a:off x="6473952" y="5120640"/>
            <a:ext cx="4937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i="1" dirty="0">
                <a:solidFill>
                  <a:schemeClr val="accent5"/>
                </a:solidFill>
              </a:rPr>
              <a:t>Begründete Annahme – bislang nicht empirisch gemessen</a:t>
            </a:r>
            <a:endParaRPr lang="en-US" sz="1100" dirty="0"/>
          </a:p>
        </p:txBody>
      </p:sp>
      <p:sp>
        <p:nvSpPr>
          <p:cNvPr id="26" name="Text 22"/>
          <p:cNvSpPr txBox="1"/>
          <p:nvPr/>
        </p:nvSpPr>
        <p:spPr>
          <a:xfrm>
            <a:off x="548640" y="5943600"/>
            <a:ext cx="11064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100" i="1" dirty="0">
                <a:solidFill>
                  <a:schemeClr val="accent5"/>
                </a:solidFill>
              </a:rPr>
              <a:t>§ 20 Abs. 2 ATA-OTA-G; Bär et al., 2024, S. 133 f.; Winter, 2019, S. 132; Fellenberg &amp; Rebel, 2025, Kap. 1.7.2</a:t>
            </a:r>
            <a:endParaRPr lang="en-US" sz="1100" dirty="0"/>
          </a:p>
        </p:txBody>
      </p:sp>
      <p:sp>
        <p:nvSpPr>
          <p:cNvPr id="27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382512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47472"/>
            <a:ext cx="99669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Freistellung ist eine Strukturentscheidung</a:t>
            </a:r>
            <a:endParaRPr lang="en-US" sz="3000" dirty="0"/>
          </a:p>
        </p:txBody>
      </p:sp>
      <p:sp>
        <p:nvSpPr>
          <p:cNvPr id="3" name="Pyramide transparent Makro"/>
          <p:cNvSpPr/>
          <p:nvPr/>
        </p:nvSpPr>
        <p:spPr>
          <a:xfrm>
            <a:off x="3151555" y="1554480"/>
            <a:ext cx="1286410" cy="1026871"/>
          </a:xfrm>
          <a:custGeom>
            <a:avLst/>
            <a:gdLst/>
            <a:ahLst/>
            <a:cxnLst/>
            <a:rect l="l" t="t" r="r" b="b"/>
            <a:pathLst>
              <a:path w="1286410" h="1026871">
                <a:moveTo>
                  <a:pt x="643205" y="0"/>
                </a:moveTo>
                <a:lnTo>
                  <a:pt x="1286410" y="1026871"/>
                </a:lnTo>
                <a:lnTo>
                  <a:pt x="0" y="1026871"/>
                </a:lnTo>
                <a:close/>
              </a:path>
            </a:pathLst>
          </a:custGeom>
          <a:solidFill>
            <a:schemeClr val="tx2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4" name="Text 2"/>
          <p:cNvSpPr txBox="1"/>
          <p:nvPr/>
        </p:nvSpPr>
        <p:spPr>
          <a:xfrm>
            <a:off x="3440997" y="2016572"/>
            <a:ext cx="707526" cy="5647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bg1"/>
                </a:solidFill>
              </a:rPr>
              <a:t>MAKRO</a:t>
            </a:r>
            <a:endParaRPr lang="en-US" sz="1400" dirty="0"/>
          </a:p>
          <a:p>
            <a:pPr marL="0" indent="0" algn="ctr">
              <a:buNone/>
            </a:pPr>
            <a:r>
              <a:rPr lang="en-US" sz="1100" dirty="0">
                <a:solidFill>
                  <a:schemeClr val="bg1"/>
                </a:solidFill>
              </a:rPr>
              <a:t>Auftrag</a:t>
            </a:r>
            <a:endParaRPr lang="en-US" sz="1400" dirty="0"/>
          </a:p>
        </p:txBody>
      </p:sp>
      <p:sp>
        <p:nvSpPr>
          <p:cNvPr id="5" name="Pyramide transparent Slice 1"/>
          <p:cNvSpPr/>
          <p:nvPr/>
        </p:nvSpPr>
        <p:spPr>
          <a:xfrm>
            <a:off x="2721558" y="2636215"/>
            <a:ext cx="2146403" cy="631622"/>
          </a:xfrm>
          <a:custGeom>
            <a:avLst/>
            <a:gdLst/>
            <a:ahLst/>
            <a:cxnLst/>
            <a:rect l="l" t="t" r="r" b="b"/>
            <a:pathLst>
              <a:path w="2146403" h="631622">
                <a:moveTo>
                  <a:pt x="395631" y="0"/>
                </a:moveTo>
                <a:lnTo>
                  <a:pt x="1750772" y="0"/>
                </a:lnTo>
                <a:lnTo>
                  <a:pt x="2146403" y="631622"/>
                </a:lnTo>
                <a:lnTo>
                  <a:pt x="0" y="631622"/>
                </a:lnTo>
                <a:close/>
              </a:path>
            </a:pathLst>
          </a:custGeom>
          <a:solidFill>
            <a:schemeClr val="accent1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6" name="Text 4"/>
          <p:cNvSpPr txBox="1"/>
          <p:nvPr/>
        </p:nvSpPr>
        <p:spPr>
          <a:xfrm>
            <a:off x="3056534" y="2636215"/>
            <a:ext cx="1476452" cy="6316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chemeClr val="bg1"/>
                </a:solidFill>
              </a:rPr>
              <a:t>Einrichtung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dirty="0">
                <a:solidFill>
                  <a:schemeClr val="bg1"/>
                </a:solidFill>
              </a:rPr>
              <a:t>trägt</a:t>
            </a:r>
            <a:endParaRPr lang="en-US" sz="1400" dirty="0"/>
          </a:p>
        </p:txBody>
      </p:sp>
      <p:sp>
        <p:nvSpPr>
          <p:cNvPr id="7" name="Pyramide transparent Slice 2"/>
          <p:cNvSpPr/>
          <p:nvPr/>
        </p:nvSpPr>
        <p:spPr>
          <a:xfrm>
            <a:off x="2291562" y="3322701"/>
            <a:ext cx="3006396" cy="631622"/>
          </a:xfrm>
          <a:custGeom>
            <a:avLst/>
            <a:gdLst/>
            <a:ahLst/>
            <a:cxnLst/>
            <a:rect l="l" t="t" r="r" b="b"/>
            <a:pathLst>
              <a:path w="3006396" h="631622">
                <a:moveTo>
                  <a:pt x="395631" y="0"/>
                </a:moveTo>
                <a:lnTo>
                  <a:pt x="2610765" y="0"/>
                </a:lnTo>
                <a:lnTo>
                  <a:pt x="3006396" y="631622"/>
                </a:lnTo>
                <a:lnTo>
                  <a:pt x="0" y="631622"/>
                </a:lnTo>
                <a:close/>
              </a:path>
            </a:pathLst>
          </a:custGeom>
          <a:solidFill>
            <a:schemeClr val="accent2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8" name="Text 6"/>
          <p:cNvSpPr txBox="1"/>
          <p:nvPr/>
        </p:nvSpPr>
        <p:spPr>
          <a:xfrm>
            <a:off x="2626537" y="3322701"/>
            <a:ext cx="2336445" cy="6316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chemeClr val="bg1"/>
                </a:solidFill>
              </a:rPr>
              <a:t>Management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dirty="0">
                <a:solidFill>
                  <a:schemeClr val="bg1"/>
                </a:solidFill>
              </a:rPr>
              <a:t>organisiert</a:t>
            </a:r>
            <a:endParaRPr lang="en-US" sz="1400" dirty="0"/>
          </a:p>
        </p:txBody>
      </p:sp>
      <p:sp>
        <p:nvSpPr>
          <p:cNvPr id="9" name="Pyramide transparent Slice 3"/>
          <p:cNvSpPr/>
          <p:nvPr/>
        </p:nvSpPr>
        <p:spPr>
          <a:xfrm>
            <a:off x="1861565" y="4009187"/>
            <a:ext cx="3866390" cy="631622"/>
          </a:xfrm>
          <a:custGeom>
            <a:avLst/>
            <a:gdLst/>
            <a:ahLst/>
            <a:cxnLst/>
            <a:rect l="l" t="t" r="r" b="b"/>
            <a:pathLst>
              <a:path w="3866390" h="631622">
                <a:moveTo>
                  <a:pt x="395631" y="0"/>
                </a:moveTo>
                <a:lnTo>
                  <a:pt x="3470758" y="0"/>
                </a:lnTo>
                <a:lnTo>
                  <a:pt x="3866390" y="631622"/>
                </a:lnTo>
                <a:lnTo>
                  <a:pt x="0" y="631622"/>
                </a:lnTo>
                <a:close/>
              </a:path>
            </a:pathLst>
          </a:custGeom>
          <a:solidFill>
            <a:schemeClr val="accent3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10" name="Text 8"/>
          <p:cNvSpPr txBox="1"/>
          <p:nvPr/>
        </p:nvSpPr>
        <p:spPr>
          <a:xfrm>
            <a:off x="2196541" y="4009187"/>
            <a:ext cx="3196438" cy="6316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chemeClr val="tx1"/>
                </a:solidFill>
              </a:rPr>
              <a:t>Freigestellte Praxisanleitung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dirty="0">
                <a:solidFill>
                  <a:schemeClr val="tx1"/>
                </a:solidFill>
              </a:rPr>
              <a:t>baut die Struktur auf</a:t>
            </a:r>
            <a:endParaRPr lang="en-US" sz="1400" dirty="0"/>
          </a:p>
        </p:txBody>
      </p:sp>
      <p:sp>
        <p:nvSpPr>
          <p:cNvPr id="11" name="Pyramide transparent Mikro"/>
          <p:cNvSpPr/>
          <p:nvPr/>
        </p:nvSpPr>
        <p:spPr>
          <a:xfrm>
            <a:off x="1188720" y="4695673"/>
            <a:ext cx="5212080" cy="1019327"/>
          </a:xfrm>
          <a:custGeom>
            <a:avLst/>
            <a:gdLst/>
            <a:ahLst/>
            <a:cxnLst/>
            <a:rect l="l" t="t" r="r" b="b"/>
            <a:pathLst>
              <a:path w="5212080" h="1019327">
                <a:moveTo>
                  <a:pt x="638480" y="0"/>
                </a:moveTo>
                <a:lnTo>
                  <a:pt x="4573600" y="0"/>
                </a:lnTo>
                <a:lnTo>
                  <a:pt x="5212080" y="1019327"/>
                </a:lnTo>
                <a:lnTo>
                  <a:pt x="0" y="1019327"/>
                </a:lnTo>
                <a:close/>
              </a:path>
            </a:pathLst>
          </a:custGeom>
          <a:solidFill>
            <a:schemeClr val="accent6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12" name="Text 10"/>
          <p:cNvSpPr txBox="1"/>
          <p:nvPr/>
        </p:nvSpPr>
        <p:spPr>
          <a:xfrm>
            <a:off x="1645120" y="4695673"/>
            <a:ext cx="4299280" cy="101932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tx1"/>
                </a:solidFill>
              </a:rPr>
              <a:t>MIKRO · Anleitung im OP</a:t>
            </a:r>
            <a:endParaRPr lang="en-US" sz="1400" dirty="0"/>
          </a:p>
          <a:p>
            <a:pPr marL="0" indent="0" algn="ctr">
              <a:buNone/>
            </a:pPr>
            <a:r>
              <a:rPr lang="en-US" sz="1700" dirty="0">
                <a:solidFill>
                  <a:schemeClr val="tx1"/>
                </a:solidFill>
              </a:rPr>
              <a:t>setzt die Planung um</a:t>
            </a:r>
            <a:endParaRPr lang="en-US" sz="1400" dirty="0"/>
          </a:p>
        </p:txBody>
      </p:sp>
      <p:sp>
        <p:nvSpPr>
          <p:cNvPr id="13" name="Pfeil Auftrag erfuellt"/>
          <p:cNvSpPr/>
          <p:nvPr/>
        </p:nvSpPr>
        <p:spPr>
          <a:xfrm>
            <a:off x="685800" y="1783080"/>
            <a:ext cx="365760" cy="3840480"/>
          </a:xfrm>
          <a:prstGeom prst="upArrow">
            <a:avLst/>
          </a:prstGeom>
          <a:solidFill>
            <a:schemeClr val="accent6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14" name="Text 12"/>
          <p:cNvSpPr txBox="1"/>
          <p:nvPr/>
        </p:nvSpPr>
        <p:spPr>
          <a:xfrm rot="16200000">
            <a:off x="-384048" y="3520440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9A7535"/>
                </a:solidFill>
              </a:rPr>
              <a:t>Auftrag erfüllt</a:t>
            </a:r>
            <a:endParaRPr lang="en-US" sz="1100" dirty="0"/>
          </a:p>
        </p:txBody>
      </p:sp>
      <p:sp>
        <p:nvSpPr>
          <p:cNvPr id="15" name="Text 13"/>
          <p:cNvSpPr txBox="1"/>
          <p:nvPr/>
        </p:nvSpPr>
        <p:spPr>
          <a:xfrm>
            <a:off x="6720840" y="1554480"/>
            <a:ext cx="49194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Empfehlung: den Auftrag sichtbar machen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6720840" y="2258568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17" name="Text 15"/>
          <p:cNvSpPr txBox="1"/>
          <p:nvPr/>
        </p:nvSpPr>
        <p:spPr>
          <a:xfrm>
            <a:off x="6720840" y="225856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bg1"/>
                </a:solidFill>
              </a:rPr>
              <a:t>1</a:t>
            </a:r>
            <a:endParaRPr lang="en-US" sz="1600" dirty="0"/>
          </a:p>
        </p:txBody>
      </p:sp>
      <p:sp>
        <p:nvSpPr>
          <p:cNvPr id="18" name="Text 16"/>
          <p:cNvSpPr txBox="1"/>
          <p:nvPr/>
        </p:nvSpPr>
        <p:spPr>
          <a:xfrm>
            <a:off x="7406640" y="2148840"/>
            <a:ext cx="4233672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chemeClr val="tx1"/>
                </a:solidFill>
              </a:rPr>
              <a:t>Inhalt</a:t>
            </a:r>
            <a:endParaRPr lang="en-US" sz="1500" dirty="0"/>
          </a:p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Ausbildungsplan als Curriculum der Praxis und Aufgabenprofil der freigestellten Praxisanleitung</a:t>
            </a:r>
            <a:endParaRPr lang="en-US" sz="1500" dirty="0"/>
          </a:p>
        </p:txBody>
      </p:sp>
      <p:sp>
        <p:nvSpPr>
          <p:cNvPr id="19" name="Shape 17"/>
          <p:cNvSpPr/>
          <p:nvPr/>
        </p:nvSpPr>
        <p:spPr>
          <a:xfrm>
            <a:off x="6720840" y="3127248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20" name="Text 18"/>
          <p:cNvSpPr txBox="1"/>
          <p:nvPr/>
        </p:nvSpPr>
        <p:spPr>
          <a:xfrm>
            <a:off x="6720840" y="312724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bg1"/>
                </a:solidFill>
              </a:rPr>
              <a:t>2</a:t>
            </a:r>
            <a:endParaRPr lang="en-US" sz="1600" dirty="0"/>
          </a:p>
        </p:txBody>
      </p:sp>
      <p:sp>
        <p:nvSpPr>
          <p:cNvPr id="21" name="Text 19"/>
          <p:cNvSpPr txBox="1"/>
          <p:nvPr/>
        </p:nvSpPr>
        <p:spPr>
          <a:xfrm>
            <a:off x="7406640" y="3017520"/>
            <a:ext cx="4233672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chemeClr val="tx1"/>
                </a:solidFill>
              </a:rPr>
              <a:t>Umfang</a:t>
            </a:r>
            <a:endParaRPr lang="en-US" sz="1500" dirty="0"/>
          </a:p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unmittelbare Anleitungszeit und mittelbare Ausbildungsaufgaben einplanen</a:t>
            </a:r>
            <a:endParaRPr lang="en-US" sz="1500" dirty="0"/>
          </a:p>
        </p:txBody>
      </p:sp>
      <p:sp>
        <p:nvSpPr>
          <p:cNvPr id="22" name="Shape 20"/>
          <p:cNvSpPr/>
          <p:nvPr/>
        </p:nvSpPr>
        <p:spPr>
          <a:xfrm>
            <a:off x="6720840" y="3995928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23" name="Text 21"/>
          <p:cNvSpPr txBox="1"/>
          <p:nvPr/>
        </p:nvSpPr>
        <p:spPr>
          <a:xfrm>
            <a:off x="6720840" y="399592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bg1"/>
                </a:solidFill>
              </a:rPr>
              <a:t>3</a:t>
            </a:r>
            <a:endParaRPr lang="en-US" sz="1600" dirty="0"/>
          </a:p>
        </p:txBody>
      </p:sp>
      <p:sp>
        <p:nvSpPr>
          <p:cNvPr id="24" name="Text 22"/>
          <p:cNvSpPr txBox="1"/>
          <p:nvPr/>
        </p:nvSpPr>
        <p:spPr>
          <a:xfrm>
            <a:off x="7406640" y="3886200"/>
            <a:ext cx="4233672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chemeClr val="tx1"/>
                </a:solidFill>
              </a:rPr>
              <a:t>Zuständigkeit</a:t>
            </a:r>
            <a:endParaRPr lang="en-US" sz="1500" dirty="0"/>
          </a:p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Verantwortung, Durchführung und Genehmigung klar zuordnen</a:t>
            </a:r>
            <a:endParaRPr lang="en-US" sz="1500" dirty="0"/>
          </a:p>
        </p:txBody>
      </p:sp>
      <p:sp>
        <p:nvSpPr>
          <p:cNvPr id="25" name="Text 23"/>
          <p:cNvSpPr txBox="1"/>
          <p:nvPr/>
        </p:nvSpPr>
        <p:spPr>
          <a:xfrm>
            <a:off x="6972300" y="5001768"/>
            <a:ext cx="49194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i="1" dirty="0">
                <a:solidFill>
                  <a:schemeClr val="accent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Wer anleitet, handelt im Auftrag.</a:t>
            </a:r>
            <a:endParaRPr lang="en-US" sz="1800" dirty="0"/>
          </a:p>
        </p:txBody>
      </p:sp>
      <p:sp>
        <p:nvSpPr>
          <p:cNvPr id="27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382512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47472"/>
            <a:ext cx="99669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Quellen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463040"/>
            <a:ext cx="11064240" cy="45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10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Anästhesietechnische- und Operationstechnische-Assistenten-Gesetz (ATA-OTA-G) vom 14. Dezember 2019 (BGBl. I S. 2768), zuletzt geändert durch Art. 3 des Gesetzes vom 22. Juli 2026 (BGBl. 2026 I Nr. 225). https://www.gesetze-im-internet.de/ata-ota-g/</a:t>
            </a:r>
            <a:endParaRPr lang="en-US" sz="1300" dirty="0"/>
          </a:p>
          <a:p>
            <a:pPr marL="0" indent="0">
              <a:spcAft>
                <a:spcPts val="10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Anästhesietechnische- und Operationstechnische-Assistenten-Ausbildungs- und -Prüfungsverordnung (ATA-OTA-APrV) vom 4. November 2020 (BGBl. I S. 2295), geändert durch Art. 8z6 des Gesetzes vom 12. Dezember 2023 (BGBl. 2023 I Nr. 359). https://www.gesetze-im-internet.de/ata-ota-aprv/</a:t>
            </a:r>
            <a:endParaRPr lang="en-US" sz="1300" dirty="0"/>
          </a:p>
          <a:p>
            <a:pPr marL="0" indent="0">
              <a:spcAft>
                <a:spcPts val="10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Tarifvertrag für den öffentlichen Dienst (TVöD), § 26 Erholungsurlaub, in Verbindung mit der Tarifeinigung für Bund und Kommunen vom 6. April 2025 (31 Urlaubstage ab 2027). https://tv-oed.de/tv-bund/tvoed-allgemeiner-teil/tvoed_bund_026</a:t>
            </a:r>
            <a:endParaRPr lang="en-US" sz="1300" dirty="0"/>
          </a:p>
          <a:p>
            <a:pPr marL="0" indent="0">
              <a:spcAft>
                <a:spcPts val="10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Bär, S., Steinweg, V. E., &amp; Dauner, D. (2024). Verbesserte Ausbildungsbedingungen in der Pflege? Auswirkungen des Pflegeberufegesetzes auf die Praxisanleitung im Krankenhaus. </a:t>
            </a:r>
            <a:r>
              <a:rPr lang="en-US" sz="1300" i="1" dirty="0">
                <a:solidFill>
                  <a:schemeClr val="tx1"/>
                </a:solidFill>
              </a:rPr>
              <a:t>WSI-Mitteilungen, 77</a:t>
            </a:r>
            <a:r>
              <a:rPr lang="en-US" sz="1300" dirty="0">
                <a:solidFill>
                  <a:schemeClr val="tx1"/>
                </a:solidFill>
              </a:rPr>
              <a:t>(2), 131–136. https://doi.org/10.5771/0342-300X-2024-2-131</a:t>
            </a:r>
            <a:endParaRPr lang="en-US" sz="1300" dirty="0"/>
          </a:p>
          <a:p>
            <a:pPr marL="0" indent="0">
              <a:spcAft>
                <a:spcPts val="10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Fellenberg, J., &amp; Rebel, F. (2025). </a:t>
            </a:r>
            <a:r>
              <a:rPr lang="en-US" sz="1300" i="1" dirty="0">
                <a:solidFill>
                  <a:schemeClr val="tx1"/>
                </a:solidFill>
              </a:rPr>
              <a:t>Praxisanleitung im OP: Für die praktische Ausbildung zur OTA und im OP Bereich</a:t>
            </a:r>
            <a:r>
              <a:rPr lang="en-US" sz="1300" dirty="0">
                <a:solidFill>
                  <a:schemeClr val="tx1"/>
                </a:solidFill>
              </a:rPr>
              <a:t>. Springer. https://doi.org/10.1007/978-3-662-70450-9</a:t>
            </a:r>
            <a:endParaRPr lang="en-US" sz="1300" dirty="0"/>
          </a:p>
          <a:p>
            <a:pPr marL="0" indent="0">
              <a:spcAft>
                <a:spcPts val="10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Ministerium für Arbeit, Gesundheit und Soziales des Landes Nordrhein-Westfalen (Hrsg.). (2023). </a:t>
            </a:r>
            <a:r>
              <a:rPr lang="en-US" sz="1300" i="1" dirty="0">
                <a:solidFill>
                  <a:schemeClr val="tx1"/>
                </a:solidFill>
              </a:rPr>
              <a:t>Rahmenpläne ATA OTA NRW: Rahmencurricula für den theoretischen und praktischen Unterricht, Rahmenausbildungspläne für die praktische Ausbildung in der Anästhesietechnischen und in der Operationstechnischen Assistenz in Nordrhein-Westfalen</a:t>
            </a:r>
            <a:r>
              <a:rPr lang="en-US" sz="1300" dirty="0">
                <a:solidFill>
                  <a:schemeClr val="tx1"/>
                </a:solidFill>
              </a:rPr>
              <a:t>. MAGS NRW.</a:t>
            </a:r>
            <a:endParaRPr lang="en-US" sz="1300" dirty="0"/>
          </a:p>
          <a:p>
            <a:pPr marL="0" indent="0">
              <a:spcAft>
                <a:spcPts val="10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Techniker Krankenkasse. (2026, 29. Mai). Fehlzeiten von Pflegekräften [Pressemitteilung]. https://www.tk.de/presse/themen/medizinische-versorgung/ambulante-versorgung/felhlzeiten-pflegekraefte-krankenatand-au-2217986</a:t>
            </a:r>
            <a:endParaRPr lang="en-US" sz="1300" dirty="0"/>
          </a:p>
          <a:p>
            <a:pPr marL="0" indent="0">
              <a:spcAft>
                <a:spcPts val="10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Winter, C. (2019). </a:t>
            </a:r>
            <a:r>
              <a:rPr lang="en-US" sz="1300" i="1" dirty="0">
                <a:solidFill>
                  <a:schemeClr val="tx1"/>
                </a:solidFill>
              </a:rPr>
              <a:t>Emotionale Herausforderungen Auszubildender während der praktischen Pflegeausbildung: Empirische Grundlegung eines persönlichkeitsstärkenden Praxisbegleitungskonzepts</a:t>
            </a:r>
            <a:r>
              <a:rPr lang="en-US" sz="1300" dirty="0">
                <a:solidFill>
                  <a:schemeClr val="tx1"/>
                </a:solidFill>
              </a:rPr>
              <a:t> [Dissertation]. Gottfried Wilhelm Leibniz Universität Hannover.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74552" y="6382512"/>
            <a:ext cx="36576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12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Anthrazit Petrol">
  <a:themeElements>
    <a:clrScheme name="Anthrazit Petrol">
      <a:dk1>
        <a:srgbClr val="23272B"/>
      </a:dk1>
      <a:lt1>
        <a:srgbClr val="FFFFFF"/>
      </a:lt1>
      <a:dk2>
        <a:srgbClr val="0B4F57"/>
      </a:dk2>
      <a:lt2>
        <a:srgbClr val="EEF3F4"/>
      </a:lt2>
      <a:accent1>
        <a:srgbClr val="13707B"/>
      </a:accent1>
      <a:accent2>
        <a:srgbClr val="4E9AA3"/>
      </a:accent2>
      <a:accent3>
        <a:srgbClr val="9CCBCF"/>
      </a:accent3>
      <a:accent4>
        <a:srgbClr val="1B1E22"/>
      </a:accent4>
      <a:accent5>
        <a:srgbClr val="6B747C"/>
      </a:accent5>
      <a:accent6>
        <a:srgbClr val="C79A4B"/>
      </a:accent6>
      <a:hlink>
        <a:srgbClr val="13707B"/>
      </a:hlink>
      <a:folHlink>
        <a:srgbClr val="4E9AA3"/>
      </a:folHlink>
    </a:clrScheme>
    <a:fontScheme name="Anthrazit Petrol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3659</Words>
  <Application>Microsoft Macintosh PowerPoint</Application>
  <PresentationFormat>Breitbild</PresentationFormat>
  <Paragraphs>376</Paragraphs>
  <Slides>12</Slides>
  <Notes>12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1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12</vt:i4>
      </vt:variant>
    </vt:vector>
  </HeadingPairs>
  <TitlesOfParts>
    <vt:vector size="14" baseType="lpstr">
      <vt:lpstr>Arial</vt:lpstr>
      <vt:lpstr>Anthrazit Petrol</vt:lpstr>
      <vt:lpstr>PowerPoint-Präsentation</vt:lpstr>
      <vt:lpstr>Das Gesetz sagt, was und wie viel – nicht wie</vt:lpstr>
      <vt:lpstr>Der Auftrag wird weitergegeben – und dabei oft unsichtbar</vt:lpstr>
      <vt:lpstr>Die Einrichtung trägt die Verantwortung</vt:lpstr>
      <vt:lpstr>Pflege- und OP-Management schaffen Anleitungszeit</vt:lpstr>
      <vt:lpstr>Freigestellte Praxisanleiter:innen bauen die Struktur auf</vt:lpstr>
      <vt:lpstr>Der Bedarf ist überall gleich – die verfügbare Zeit nicht</vt:lpstr>
      <vt:lpstr>Mehrere Jahrgänge: geplant wird für die Spitze</vt:lpstr>
      <vt:lpstr>Im Wochenplan wird aus Struktur konkrete Planung</vt:lpstr>
      <vt:lpstr>Der Ertrag: Struktur wirkt im Saal und erfüllt den Auftrag</vt:lpstr>
      <vt:lpstr>Freistellung ist eine Strukturentscheidung</vt:lpstr>
      <vt:lpstr>Quellen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Freigestellte Praxisanleiter:innen im OP</dc:title>
  <dc:subject>DER OP-KONGRESS 2026, Husum, 8. Oktober 2026</dc:subject>
  <dc:creator>Claudia Sühling</dc:creator>
  <cp:lastModifiedBy>Claudia Sühling</cp:lastModifiedBy>
  <cp:revision>7</cp:revision>
  <dcterms:created xsi:type="dcterms:W3CDTF">2026-10-03T17:48:53Z</dcterms:created>
  <dcterms:modified xsi:type="dcterms:W3CDTF">2026-10-03T19:44:32Z</dcterms:modified>
</cp:coreProperties>
</file>